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id" ContentType="audio/mid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40"/>
  </p:notesMasterIdLst>
  <p:sldIdLst>
    <p:sldId id="256" r:id="rId3"/>
    <p:sldId id="257" r:id="rId4"/>
    <p:sldId id="258" r:id="rId5"/>
    <p:sldId id="290" r:id="rId6"/>
    <p:sldId id="289" r:id="rId7"/>
    <p:sldId id="259" r:id="rId8"/>
    <p:sldId id="265" r:id="rId9"/>
    <p:sldId id="266" r:id="rId10"/>
    <p:sldId id="267" r:id="rId11"/>
    <p:sldId id="304" r:id="rId12"/>
    <p:sldId id="303" r:id="rId13"/>
    <p:sldId id="302" r:id="rId14"/>
    <p:sldId id="301" r:id="rId15"/>
    <p:sldId id="300" r:id="rId16"/>
    <p:sldId id="260" r:id="rId17"/>
    <p:sldId id="270" r:id="rId18"/>
    <p:sldId id="274" r:id="rId19"/>
    <p:sldId id="314" r:id="rId20"/>
    <p:sldId id="305" r:id="rId21"/>
    <p:sldId id="275" r:id="rId22"/>
    <p:sldId id="276" r:id="rId23"/>
    <p:sldId id="298" r:id="rId24"/>
    <p:sldId id="299" r:id="rId25"/>
    <p:sldId id="306" r:id="rId26"/>
    <p:sldId id="280" r:id="rId27"/>
    <p:sldId id="307" r:id="rId28"/>
    <p:sldId id="281" r:id="rId29"/>
    <p:sldId id="308" r:id="rId30"/>
    <p:sldId id="309" r:id="rId31"/>
    <p:sldId id="310" r:id="rId32"/>
    <p:sldId id="311" r:id="rId33"/>
    <p:sldId id="312" r:id="rId34"/>
    <p:sldId id="313" r:id="rId35"/>
    <p:sldId id="296" r:id="rId36"/>
    <p:sldId id="297" r:id="rId37"/>
    <p:sldId id="294" r:id="rId38"/>
    <p:sldId id="295" r:id="rId3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91B1"/>
    <a:srgbClr val="6BB177"/>
    <a:srgbClr val="4F7C34"/>
    <a:srgbClr val="E3E3E3"/>
    <a:srgbClr val="B85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74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1" d="100"/>
        <a:sy n="4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7.png>
</file>

<file path=ppt/media/media1.mp3>
</file>

<file path=ppt/media/media2.mid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CC4DE3-9065-4445-8DEC-EED441343932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908271-4A1E-4472-8AD6-3B3D00F311C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更多模板请关注：https://haosc.taobao.com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35C7C7-FCC0-473E-8738-608D4B0E5BD2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7595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35C7C7-FCC0-473E-8738-608D4B0E5BD2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641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9EC556-0E4F-4361-96C2-0C2CAFEAB7B8}" type="slidenum">
              <a:rPr lang="zh-CN" altLang="en-US" smtClean="0">
                <a:solidFill>
                  <a:prstClr val="black"/>
                </a:solidFill>
              </a:rPr>
              <a:pPr/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A86855-8D0F-4FB8-8AB6-33D9A113F64C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35C7C7-FCC0-473E-8738-608D4B0E5BD2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35C7C7-FCC0-473E-8738-608D4B0E5BD2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13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35C7C7-FCC0-473E-8738-608D4B0E5BD2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484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35C7C7-FCC0-473E-8738-608D4B0E5BD2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1285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35C7C7-FCC0-473E-8738-608D4B0E5BD2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8869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35C7C7-FCC0-473E-8738-608D4B0E5BD2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5806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43243" y="502036"/>
            <a:ext cx="10515600" cy="383812"/>
          </a:xfrm>
        </p:spPr>
        <p:txBody>
          <a:bodyPr>
            <a:normAutofit/>
          </a:bodyPr>
          <a:lstStyle>
            <a:lvl1pPr>
              <a:defRPr sz="2800" b="1" i="1">
                <a:solidFill>
                  <a:srgbClr val="4F7C34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pPr/>
              <a:t>2019/6/1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2.mid"/><Relationship Id="rId3" Type="http://schemas.openxmlformats.org/officeDocument/2006/relationships/tags" Target="../tags/tag3.xml"/><Relationship Id="rId7" Type="http://schemas.microsoft.com/office/2007/relationships/media" Target="../media/media2.mid"/><Relationship Id="rId12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audio" Target="../media/media1.mp3"/><Relationship Id="rId11" Type="http://schemas.openxmlformats.org/officeDocument/2006/relationships/image" Target="../media/image3.png"/><Relationship Id="rId5" Type="http://schemas.microsoft.com/office/2007/relationships/media" Target="../media/media1.mp3"/><Relationship Id="rId10" Type="http://schemas.openxmlformats.org/officeDocument/2006/relationships/notesSlide" Target="../notesSlides/notesSlide1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echat-miniprogram/miniprogram-simulate" TargetMode="Externa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Flowchart: Alternate Process 1"/>
          <p:cNvSpPr/>
          <p:nvPr>
            <p:custDataLst>
              <p:tags r:id="rId1"/>
            </p:custDataLst>
          </p:nvPr>
        </p:nvSpPr>
        <p:spPr bwMode="auto">
          <a:xfrm>
            <a:off x="3205963" y="3817568"/>
            <a:ext cx="5853236" cy="430887"/>
          </a:xfrm>
          <a:prstGeom prst="flowChartAlternateProcess">
            <a:avLst/>
          </a:prstGeom>
          <a:solidFill>
            <a:srgbClr val="EA91B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19" tIns="45709" rIns="91419" bIns="45709" numCol="1" rtlCol="0" anchor="t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PA_矩形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304764" y="3009531"/>
            <a:ext cx="7655634" cy="677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dist"/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承闲二手购物小程序系统测试报告</a:t>
            </a:r>
          </a:p>
        </p:txBody>
      </p:sp>
      <p:sp>
        <p:nvSpPr>
          <p:cNvPr id="5" name="PA_文本框 5"/>
          <p:cNvSpPr txBox="1"/>
          <p:nvPr>
            <p:custDataLst>
              <p:tags r:id="rId3"/>
            </p:custDataLst>
          </p:nvPr>
        </p:nvSpPr>
        <p:spPr>
          <a:xfrm>
            <a:off x="3247140" y="3831404"/>
            <a:ext cx="5770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组长：乔寒月 组员：李欣飏</a:t>
            </a:r>
          </a:p>
        </p:txBody>
      </p:sp>
      <p:sp>
        <p:nvSpPr>
          <p:cNvPr id="6" name="PA_矩形 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617717" y="1684328"/>
            <a:ext cx="3332483" cy="13252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en-US" altLang="zh-CN" sz="11500" dirty="0">
                <a:solidFill>
                  <a:schemeClr val="tx2"/>
                </a:solidFill>
                <a:latin typeface="Impact" panose="020B0806030902050204" pitchFamily="34" charset="0"/>
              </a:rPr>
              <a:t>G23</a:t>
            </a:r>
            <a:endParaRPr lang="zh-CN" altLang="en-US" sz="11500" dirty="0">
              <a:solidFill>
                <a:schemeClr val="tx2"/>
              </a:solidFill>
              <a:latin typeface="Impact" panose="020B0806030902050204" pitchFamily="34" charset="0"/>
            </a:endParaRPr>
          </a:p>
        </p:txBody>
      </p:sp>
      <p:pic>
        <p:nvPicPr>
          <p:cNvPr id="11" name="PA_CapoProductions - Aurora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 cstate="print"/>
          <a:stretch>
            <a:fillRect/>
          </a:stretch>
        </p:blipFill>
        <p:spPr>
          <a:xfrm>
            <a:off x="10737954" y="-2107368"/>
            <a:ext cx="609600" cy="609600"/>
          </a:xfrm>
          <a:prstGeom prst="rect">
            <a:avLst/>
          </a:prstGeom>
        </p:spPr>
      </p:pic>
      <p:pic>
        <p:nvPicPr>
          <p:cNvPr id="7" name="lubinghua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1" cstate="print"/>
          <a:stretch>
            <a:fillRect/>
          </a:stretch>
        </p:blipFill>
        <p:spPr>
          <a:xfrm>
            <a:off x="-876300" y="4031459"/>
            <a:ext cx="609600" cy="6096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1312393-7585-4766-8A7C-84C1C01B8F86}"/>
              </a:ext>
            </a:extLst>
          </p:cNvPr>
          <p:cNvPicPr/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7886" y="4379079"/>
            <a:ext cx="2096227" cy="1673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00"/>
                            </p:stCondLst>
                            <p:childTnLst>
                              <p:par>
                                <p:cTn id="1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300"/>
                            </p:stCondLst>
                            <p:childTnLst>
                              <p:par>
                                <p:cTn id="2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">
                <p:cTn id="3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218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 animBg="1"/>
      <p:bldP spid="3" grpId="0"/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测试模块</a:t>
            </a:r>
            <a:endParaRPr lang="zh-CN" altLang="en-US" dirty="0">
              <a:ea typeface="+mn-ea"/>
              <a:cs typeface="+mn-ea"/>
            </a:endParaRPr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EF87E74B-A0FC-40A1-9BA0-4799F5F791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0933958"/>
              </p:ext>
            </p:extLst>
          </p:nvPr>
        </p:nvGraphicFramePr>
        <p:xfrm>
          <a:off x="1402671" y="1047564"/>
          <a:ext cx="8957569" cy="522894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80097">
                  <a:extLst>
                    <a:ext uri="{9D8B030D-6E8A-4147-A177-3AD203B41FA5}">
                      <a16:colId xmlns:a16="http://schemas.microsoft.com/office/drawing/2014/main" val="1343523282"/>
                    </a:ext>
                  </a:extLst>
                </a:gridCol>
                <a:gridCol w="2988736">
                  <a:extLst>
                    <a:ext uri="{9D8B030D-6E8A-4147-A177-3AD203B41FA5}">
                      <a16:colId xmlns:a16="http://schemas.microsoft.com/office/drawing/2014/main" val="2278828649"/>
                    </a:ext>
                  </a:extLst>
                </a:gridCol>
                <a:gridCol w="2988736">
                  <a:extLst>
                    <a:ext uri="{9D8B030D-6E8A-4147-A177-3AD203B41FA5}">
                      <a16:colId xmlns:a16="http://schemas.microsoft.com/office/drawing/2014/main" val="2130336373"/>
                    </a:ext>
                  </a:extLst>
                </a:gridCol>
              </a:tblGrid>
              <a:tr h="402227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测试模块：分类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1288326"/>
                  </a:ext>
                </a:extLst>
              </a:tr>
              <a:tr h="402227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标识符：</a:t>
                      </a: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2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0580676"/>
                  </a:ext>
                </a:extLst>
              </a:tr>
              <a:tr h="1206679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测试项：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1.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用户通过输入关键字查询包含关键字的商品信息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2.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用户通过点击分类图标查询该分类全部商品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9041511"/>
                  </a:ext>
                </a:extLst>
              </a:tr>
              <a:tr h="402227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测试环境：微信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985886"/>
                  </a:ext>
                </a:extLst>
              </a:tr>
              <a:tr h="402227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前置条件：能够运行微信小程序 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7984492"/>
                  </a:ext>
                </a:extLst>
              </a:tr>
              <a:tr h="1206679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操作步骤：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1.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点击输入框输入关键字，点击搜索，浏览包含关键字的商品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2.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点击分类图标 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6600683"/>
                  </a:ext>
                </a:extLst>
              </a:tr>
              <a:tr h="40222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输入数据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期望输出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实际结果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4383972"/>
                  </a:ext>
                </a:extLst>
              </a:tr>
              <a:tr h="40222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关键字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包含关键字的全部商品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包含关键字的全部商品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6834628"/>
                  </a:ext>
                </a:extLst>
              </a:tr>
              <a:tr h="40222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点击分类图标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该分类全部商品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该分类全部商品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1330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743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测试模块</a:t>
            </a:r>
            <a:endParaRPr lang="zh-CN" altLang="en-US" dirty="0">
              <a:ea typeface="+mn-ea"/>
              <a:cs typeface="+mn-ea"/>
            </a:endParaRPr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F0C7AEBE-D520-4D29-A330-5704E71CBF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3100449"/>
              </p:ext>
            </p:extLst>
          </p:nvPr>
        </p:nvGraphicFramePr>
        <p:xfrm>
          <a:off x="1643242" y="1207362"/>
          <a:ext cx="8850163" cy="5148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44365">
                  <a:extLst>
                    <a:ext uri="{9D8B030D-6E8A-4147-A177-3AD203B41FA5}">
                      <a16:colId xmlns:a16="http://schemas.microsoft.com/office/drawing/2014/main" val="1955484284"/>
                    </a:ext>
                  </a:extLst>
                </a:gridCol>
                <a:gridCol w="2952899">
                  <a:extLst>
                    <a:ext uri="{9D8B030D-6E8A-4147-A177-3AD203B41FA5}">
                      <a16:colId xmlns:a16="http://schemas.microsoft.com/office/drawing/2014/main" val="2408912675"/>
                    </a:ext>
                  </a:extLst>
                </a:gridCol>
                <a:gridCol w="2952899">
                  <a:extLst>
                    <a:ext uri="{9D8B030D-6E8A-4147-A177-3AD203B41FA5}">
                      <a16:colId xmlns:a16="http://schemas.microsoft.com/office/drawing/2014/main" val="1165713272"/>
                    </a:ext>
                  </a:extLst>
                </a:gridCol>
              </a:tblGrid>
              <a:tr h="343240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测试模块：购物车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418087"/>
                  </a:ext>
                </a:extLst>
              </a:tr>
              <a:tr h="343240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标识符：</a:t>
                      </a: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3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236672"/>
                  </a:ext>
                </a:extLst>
              </a:tr>
              <a:tr h="1029720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测试项：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1.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用户在商品详细信息界面进行加购，在购物车显示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2.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用户通过点击删除、增</a:t>
                      </a: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/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减按钮对加购商品进行操作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299209"/>
                  </a:ext>
                </a:extLst>
              </a:tr>
              <a:tr h="343240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测试环境：微信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31941"/>
                  </a:ext>
                </a:extLst>
              </a:tr>
              <a:tr h="343240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前置条件：能够运行微信小程序 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185865"/>
                  </a:ext>
                </a:extLst>
              </a:tr>
              <a:tr h="1029720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操作步骤：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1. 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用户在商品详细信息界面点击加购按钮进行加购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2.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用户在购物车界面点击删除、增</a:t>
                      </a: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/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减按钮对加购商品进行操作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2265130"/>
                  </a:ext>
                </a:extLst>
              </a:tr>
              <a:tr h="3432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输入数据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期望输出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实际结果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40754837"/>
                  </a:ext>
                </a:extLst>
              </a:tr>
              <a:tr h="3432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点击加购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加购商品在购物车显示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加购商品在购物车显示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0320888"/>
                  </a:ext>
                </a:extLst>
              </a:tr>
              <a:tr h="34324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点击删除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删除加购商品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删除加购商品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78249624"/>
                  </a:ext>
                </a:extLst>
              </a:tr>
              <a:tr h="6864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点击增</a:t>
                      </a: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/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减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增</a:t>
                      </a: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/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减加购商品（大于</a:t>
                      </a: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0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、小于商品总数量）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增</a:t>
                      </a: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/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减加购商品（大于</a:t>
                      </a: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0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、小于商品总数量）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8386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4201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测试模块</a:t>
            </a:r>
            <a:endParaRPr lang="zh-CN" altLang="en-US" dirty="0">
              <a:ea typeface="+mn-ea"/>
              <a:cs typeface="+mn-ea"/>
            </a:endParaRPr>
          </a:p>
        </p:txBody>
      </p:sp>
      <p:graphicFrame>
        <p:nvGraphicFramePr>
          <p:cNvPr id="22" name="表格 21">
            <a:extLst>
              <a:ext uri="{FF2B5EF4-FFF2-40B4-BE49-F238E27FC236}">
                <a16:creationId xmlns:a16="http://schemas.microsoft.com/office/drawing/2014/main" id="{BD442EDB-F480-4650-8E2B-A443B6A7B6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365484"/>
              </p:ext>
            </p:extLst>
          </p:nvPr>
        </p:nvGraphicFramePr>
        <p:xfrm>
          <a:off x="3195961" y="408372"/>
          <a:ext cx="8708994" cy="5791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708994">
                  <a:extLst>
                    <a:ext uri="{9D8B030D-6E8A-4147-A177-3AD203B41FA5}">
                      <a16:colId xmlns:a16="http://schemas.microsoft.com/office/drawing/2014/main" val="2325077384"/>
                    </a:ext>
                  </a:extLst>
                </a:gridCol>
              </a:tblGrid>
              <a:tr h="27144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测试模块：个人中心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78987612"/>
                  </a:ext>
                </a:extLst>
              </a:tr>
              <a:tr h="27144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标识符：</a:t>
                      </a: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4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20315474"/>
                  </a:ext>
                </a:extLst>
              </a:tr>
              <a:tr h="271446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测试项：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1.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点击我的订单，查看全部订单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2.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待收货：显示已经提交还未收货的订单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3.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待评价：显示已经收货还未评价的订单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4.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申诉：显示正在申诉的订单，及申诉状态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5.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我的收藏：显示收藏商品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6.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我的评价：显示自己的全部评价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7.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发布闲置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8.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我的闲置：显示自己发布的全部商品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9.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实名认证：显示自己的实名信息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19086201"/>
                  </a:ext>
                </a:extLst>
              </a:tr>
              <a:tr h="27144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测试环境：微信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13877617"/>
                  </a:ext>
                </a:extLst>
              </a:tr>
              <a:tr h="27144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前置条件：能够运行微信小程序 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02138549"/>
                  </a:ext>
                </a:extLst>
              </a:tr>
              <a:tr h="135723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操作步骤：</a:t>
                      </a:r>
                    </a:p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点击相应图标查看我的订单、待收货、待评价、申诉、我的收藏、我的评价、我的闲置</a:t>
                      </a:r>
                    </a:p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点击发布闲置，输入相关数据，点击确定</a:t>
                      </a:r>
                    </a:p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点击实名认证，输入相关数据，点击确定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96609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2850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测试模块</a:t>
            </a:r>
            <a:endParaRPr lang="zh-CN" altLang="en-US" dirty="0">
              <a:ea typeface="+mn-ea"/>
              <a:cs typeface="+mn-ea"/>
            </a:endParaRPr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19CE8826-8942-4461-94D2-08E37FBE6B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6433604"/>
              </p:ext>
            </p:extLst>
          </p:nvPr>
        </p:nvGraphicFramePr>
        <p:xfrm>
          <a:off x="1873188" y="1180730"/>
          <a:ext cx="8691238" cy="538674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91492">
                  <a:extLst>
                    <a:ext uri="{9D8B030D-6E8A-4147-A177-3AD203B41FA5}">
                      <a16:colId xmlns:a16="http://schemas.microsoft.com/office/drawing/2014/main" val="349459237"/>
                    </a:ext>
                  </a:extLst>
                </a:gridCol>
                <a:gridCol w="2899873">
                  <a:extLst>
                    <a:ext uri="{9D8B030D-6E8A-4147-A177-3AD203B41FA5}">
                      <a16:colId xmlns:a16="http://schemas.microsoft.com/office/drawing/2014/main" val="2687924860"/>
                    </a:ext>
                  </a:extLst>
                </a:gridCol>
                <a:gridCol w="2899873">
                  <a:extLst>
                    <a:ext uri="{9D8B030D-6E8A-4147-A177-3AD203B41FA5}">
                      <a16:colId xmlns:a16="http://schemas.microsoft.com/office/drawing/2014/main" val="1227655903"/>
                    </a:ext>
                  </a:extLst>
                </a:gridCol>
              </a:tblGrid>
              <a:tr h="3980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输入数据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期望输出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实际结果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51417866"/>
                  </a:ext>
                </a:extLst>
              </a:tr>
              <a:tr h="3980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点击我的订单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显示全部订单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显示全部订单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7575709"/>
                  </a:ext>
                </a:extLst>
              </a:tr>
              <a:tr h="79619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点击待收货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显示已经提交还未收货的订单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显示已经提交还未收货的订单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68599054"/>
                  </a:ext>
                </a:extLst>
              </a:tr>
              <a:tr h="79619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点击待评价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显示已经收货还未评价的订单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显示已经收货还未评价的订单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3153962"/>
                  </a:ext>
                </a:extLst>
              </a:tr>
              <a:tr h="79619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点击申诉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显示正在申诉的订单，及申诉状态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显示正在申诉的订单，及申诉状态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7756154"/>
                  </a:ext>
                </a:extLst>
              </a:tr>
              <a:tr h="3980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点击我的收藏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显示收藏商品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显示收藏商品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05762308"/>
                  </a:ext>
                </a:extLst>
              </a:tr>
              <a:tr h="3980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点击我的评价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显示自己的全部评价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显示自己的全部评价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1965092"/>
                  </a:ext>
                </a:extLst>
              </a:tr>
              <a:tr h="3980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点击发布闲置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显示发布界面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显示发布界面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90761711"/>
                  </a:ext>
                </a:extLst>
              </a:tr>
              <a:tr h="3980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点击我的闲置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显示自己发布的全部商品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显示自己发布的全部商品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2632999"/>
                  </a:ext>
                </a:extLst>
              </a:tr>
              <a:tr h="3980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点击实名认证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显示自己的实名信息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显示自己的实名信息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75920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093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 bwMode="auto">
          <a:xfrm>
            <a:off x="4918229" y="2218904"/>
            <a:ext cx="2839668" cy="4162425"/>
            <a:chOff x="4630681" y="1678712"/>
            <a:chExt cx="2841356" cy="4162738"/>
          </a:xfrm>
        </p:grpSpPr>
        <p:sp>
          <p:nvSpPr>
            <p:cNvPr id="4" name="圆角矩形 1"/>
            <p:cNvSpPr>
              <a:spLocks noChangeArrowheads="1"/>
            </p:cNvSpPr>
            <p:nvPr/>
          </p:nvSpPr>
          <p:spPr bwMode="auto">
            <a:xfrm>
              <a:off x="4630681" y="1678712"/>
              <a:ext cx="2841356" cy="4162738"/>
            </a:xfrm>
            <a:prstGeom prst="roundRect">
              <a:avLst>
                <a:gd name="adj" fmla="val 6667"/>
              </a:avLst>
            </a:prstGeom>
            <a:solidFill>
              <a:schemeClr val="bg1"/>
            </a:solidFill>
            <a:ln w="19050" cap="flat" cmpd="sng">
              <a:solidFill>
                <a:schemeClr val="accent1"/>
              </a:solidFill>
              <a:round/>
            </a:ln>
          </p:spPr>
          <p:txBody>
            <a:bodyPr anchor="ctr"/>
            <a:lstStyle/>
            <a:p>
              <a:pPr algn="ctr">
                <a:defRPr/>
              </a:pPr>
              <a:endParaRPr lang="zh-CN" altLang="zh-CN" sz="2305">
                <a:solidFill>
                  <a:srgbClr val="FFFFFF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" name="等腰三角形 11"/>
            <p:cNvSpPr>
              <a:spLocks noChangeArrowheads="1"/>
            </p:cNvSpPr>
            <p:nvPr/>
          </p:nvSpPr>
          <p:spPr bwMode="auto">
            <a:xfrm flipV="1">
              <a:off x="5613800" y="1678712"/>
              <a:ext cx="875118" cy="408019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zh-CN" altLang="zh-CN" sz="2305">
                <a:solidFill>
                  <a:srgbClr val="FFFFFF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6" name="等腰三角形 12"/>
          <p:cNvSpPr>
            <a:spLocks noChangeArrowheads="1"/>
          </p:cNvSpPr>
          <p:nvPr/>
        </p:nvSpPr>
        <p:spPr bwMode="auto">
          <a:xfrm flipV="1">
            <a:off x="5905526" y="2015702"/>
            <a:ext cx="865075" cy="407988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 w="57150" cap="flat" cmpd="sng">
            <a:solidFill>
              <a:schemeClr val="bg1"/>
            </a:solidFill>
            <a:miter lim="800000"/>
          </a:ln>
        </p:spPr>
        <p:txBody>
          <a:bodyPr anchor="ctr"/>
          <a:lstStyle/>
          <a:p>
            <a:pPr algn="ctr">
              <a:defRPr/>
            </a:pPr>
            <a:endParaRPr lang="zh-CN" altLang="zh-CN" sz="2305">
              <a:solidFill>
                <a:srgbClr val="FFFFFF"/>
              </a:solidFill>
              <a:latin typeface="+mn-ea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8" name="矩形 14"/>
          <p:cNvSpPr>
            <a:spLocks noChangeArrowheads="1"/>
          </p:cNvSpPr>
          <p:nvPr/>
        </p:nvSpPr>
        <p:spPr bwMode="auto">
          <a:xfrm>
            <a:off x="5376958" y="2628490"/>
            <a:ext cx="2165068" cy="3632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zh-CN" dirty="0"/>
              <a:t>具备的准入条件：</a:t>
            </a:r>
          </a:p>
          <a:p>
            <a:pPr lvl="0"/>
            <a:r>
              <a:rPr lang="en-US" altLang="zh-CN" dirty="0"/>
              <a:t>1.</a:t>
            </a:r>
            <a:r>
              <a:rPr lang="zh-CN" altLang="zh-CN" dirty="0"/>
              <a:t>具有项目计划</a:t>
            </a:r>
          </a:p>
          <a:p>
            <a:pPr lvl="0"/>
            <a:r>
              <a:rPr lang="en-US" altLang="zh-CN" dirty="0"/>
              <a:t>2.</a:t>
            </a:r>
            <a:r>
              <a:rPr lang="zh-CN" altLang="zh-CN" dirty="0"/>
              <a:t>具有总体设计 详细设计 项目需求文档</a:t>
            </a:r>
          </a:p>
          <a:p>
            <a:pPr lvl="0"/>
            <a:r>
              <a:rPr lang="en-US" altLang="zh-CN" dirty="0"/>
              <a:t>3.</a:t>
            </a:r>
            <a:r>
              <a:rPr lang="zh-CN" altLang="zh-CN" dirty="0"/>
              <a:t>所提交的被测试文件受</a:t>
            </a:r>
            <a:r>
              <a:rPr lang="en-US" altLang="zh-CN" dirty="0"/>
              <a:t>web</a:t>
            </a:r>
            <a:r>
              <a:rPr lang="zh-CN" altLang="zh-CN" dirty="0"/>
              <a:t>微信开发者工具控制</a:t>
            </a:r>
          </a:p>
          <a:p>
            <a:pPr lvl="0"/>
            <a:r>
              <a:rPr lang="en-US" altLang="zh-CN" dirty="0"/>
              <a:t>4.</a:t>
            </a:r>
            <a:r>
              <a:rPr lang="zh-CN" altLang="zh-CN" dirty="0"/>
              <a:t>软件源代码正确通过编译</a:t>
            </a:r>
          </a:p>
          <a:p>
            <a:r>
              <a:rPr lang="en-US" altLang="zh-CN" dirty="0"/>
              <a:t>5.</a:t>
            </a:r>
            <a:r>
              <a:rPr lang="zh-CN" altLang="zh-CN" dirty="0"/>
              <a:t>尚未具备准出条件</a:t>
            </a:r>
          </a:p>
          <a:p>
            <a:pPr>
              <a:lnSpc>
                <a:spcPct val="130000"/>
              </a:lnSpc>
            </a:pPr>
            <a:endParaRPr lang="zh-CN" altLang="zh-CN" sz="1200" kern="3000" spc="31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9" name="组合 8"/>
          <p:cNvGrpSpPr/>
          <p:nvPr/>
        </p:nvGrpSpPr>
        <p:grpSpPr bwMode="auto">
          <a:xfrm>
            <a:off x="1553168" y="2218904"/>
            <a:ext cx="2841255" cy="4162425"/>
            <a:chOff x="1266045" y="1678712"/>
            <a:chExt cx="2841356" cy="4162738"/>
          </a:xfrm>
        </p:grpSpPr>
        <p:sp>
          <p:nvSpPr>
            <p:cNvPr id="10" name="圆角矩形 16"/>
            <p:cNvSpPr>
              <a:spLocks noChangeArrowheads="1"/>
            </p:cNvSpPr>
            <p:nvPr/>
          </p:nvSpPr>
          <p:spPr bwMode="auto">
            <a:xfrm>
              <a:off x="1266045" y="1678712"/>
              <a:ext cx="2841356" cy="4162738"/>
            </a:xfrm>
            <a:prstGeom prst="roundRect">
              <a:avLst>
                <a:gd name="adj" fmla="val 6667"/>
              </a:avLst>
            </a:prstGeom>
            <a:solidFill>
              <a:schemeClr val="bg1"/>
            </a:solidFill>
            <a:ln w="19050" cap="flat" cmpd="sng">
              <a:solidFill>
                <a:schemeClr val="tx2"/>
              </a:solidFill>
              <a:round/>
            </a:ln>
          </p:spPr>
          <p:txBody>
            <a:bodyPr anchor="ctr"/>
            <a:lstStyle/>
            <a:p>
              <a:pPr algn="ctr">
                <a:defRPr/>
              </a:pPr>
              <a:endParaRPr lang="zh-CN" altLang="zh-CN" sz="2305">
                <a:solidFill>
                  <a:srgbClr val="FFFFFF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1" name="等腰三角形 17"/>
            <p:cNvSpPr>
              <a:spLocks noChangeArrowheads="1"/>
            </p:cNvSpPr>
            <p:nvPr/>
          </p:nvSpPr>
          <p:spPr bwMode="auto">
            <a:xfrm flipV="1">
              <a:off x="2248615" y="1678712"/>
              <a:ext cx="876217" cy="408019"/>
            </a:xfrm>
            <a:prstGeom prst="triangle">
              <a:avLst>
                <a:gd name="adj" fmla="val 50000"/>
              </a:avLst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zh-CN" altLang="zh-CN" sz="2305">
                <a:solidFill>
                  <a:srgbClr val="FFFFFF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12" name="等腰三角形 18"/>
          <p:cNvSpPr>
            <a:spLocks noChangeArrowheads="1"/>
          </p:cNvSpPr>
          <p:nvPr/>
        </p:nvSpPr>
        <p:spPr bwMode="auto">
          <a:xfrm flipV="1">
            <a:off x="2542051" y="2015702"/>
            <a:ext cx="863488" cy="407988"/>
          </a:xfrm>
          <a:prstGeom prst="triangle">
            <a:avLst>
              <a:gd name="adj" fmla="val 50000"/>
            </a:avLst>
          </a:prstGeom>
          <a:solidFill>
            <a:schemeClr val="tx2"/>
          </a:solidFill>
          <a:ln w="57150" cap="flat" cmpd="sng">
            <a:solidFill>
              <a:schemeClr val="bg1"/>
            </a:solidFill>
            <a:miter lim="800000"/>
          </a:ln>
        </p:spPr>
        <p:txBody>
          <a:bodyPr anchor="ctr"/>
          <a:lstStyle/>
          <a:p>
            <a:pPr algn="ctr">
              <a:defRPr/>
            </a:pPr>
            <a:endParaRPr lang="zh-CN" altLang="zh-CN" sz="2305">
              <a:solidFill>
                <a:srgbClr val="FFFFFF"/>
              </a:solidFill>
              <a:latin typeface="+mn-ea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3" name="矩形 19"/>
          <p:cNvSpPr>
            <a:spLocks noChangeArrowheads="1"/>
          </p:cNvSpPr>
          <p:nvPr/>
        </p:nvSpPr>
        <p:spPr bwMode="auto">
          <a:xfrm>
            <a:off x="2471891" y="1463253"/>
            <a:ext cx="1005403" cy="417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595" b="1" dirty="0">
                <a:solidFill>
                  <a:schemeClr val="tx2"/>
                </a:solidFill>
                <a:latin typeface="+mn-ea"/>
                <a:cs typeface="+mn-ea"/>
                <a:sym typeface="微软雅黑" panose="020B0503020204020204" pitchFamily="34" charset="-122"/>
              </a:rPr>
              <a:t>过程管理</a:t>
            </a:r>
            <a:endParaRPr lang="zh-CN" altLang="en-US" sz="1595" b="1" dirty="0">
              <a:solidFill>
                <a:schemeClr val="tx2"/>
              </a:solidFill>
              <a:latin typeface="+mn-ea"/>
              <a:cs typeface="+mn-ea"/>
            </a:endParaRPr>
          </a:p>
        </p:txBody>
      </p:sp>
      <p:grpSp>
        <p:nvGrpSpPr>
          <p:cNvPr id="14" name="组合 13"/>
          <p:cNvGrpSpPr/>
          <p:nvPr/>
        </p:nvGrpSpPr>
        <p:grpSpPr bwMode="auto">
          <a:xfrm>
            <a:off x="8276942" y="2218904"/>
            <a:ext cx="2839668" cy="4162425"/>
            <a:chOff x="7990063" y="1678712"/>
            <a:chExt cx="2841356" cy="4162738"/>
          </a:xfrm>
        </p:grpSpPr>
        <p:sp>
          <p:nvSpPr>
            <p:cNvPr id="15" name="圆角矩形 22"/>
            <p:cNvSpPr>
              <a:spLocks noChangeArrowheads="1"/>
            </p:cNvSpPr>
            <p:nvPr/>
          </p:nvSpPr>
          <p:spPr bwMode="auto">
            <a:xfrm>
              <a:off x="7990063" y="1678712"/>
              <a:ext cx="2841356" cy="4162738"/>
            </a:xfrm>
            <a:prstGeom prst="roundRect">
              <a:avLst>
                <a:gd name="adj" fmla="val 6667"/>
              </a:avLst>
            </a:prstGeom>
            <a:solidFill>
              <a:schemeClr val="bg1"/>
            </a:solidFill>
            <a:ln w="19050" cap="flat" cmpd="sng">
              <a:solidFill>
                <a:schemeClr val="accent2"/>
              </a:solidFill>
              <a:round/>
            </a:ln>
          </p:spPr>
          <p:txBody>
            <a:bodyPr anchor="ctr"/>
            <a:lstStyle/>
            <a:p>
              <a:pPr algn="ctr">
                <a:defRPr/>
              </a:pPr>
              <a:endParaRPr lang="zh-CN" altLang="zh-CN" sz="2305">
                <a:solidFill>
                  <a:srgbClr val="FFFFFF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6" name="等腰三角形 23"/>
            <p:cNvSpPr>
              <a:spLocks noChangeArrowheads="1"/>
            </p:cNvSpPr>
            <p:nvPr/>
          </p:nvSpPr>
          <p:spPr bwMode="auto">
            <a:xfrm flipV="1">
              <a:off x="8973182" y="1678712"/>
              <a:ext cx="875118" cy="408019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zh-CN" altLang="zh-CN" sz="2305">
                <a:solidFill>
                  <a:srgbClr val="FFFFFF"/>
                </a:solidFill>
                <a:latin typeface="+mn-ea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17" name="等腰三角形 24"/>
          <p:cNvSpPr>
            <a:spLocks noChangeArrowheads="1"/>
          </p:cNvSpPr>
          <p:nvPr/>
        </p:nvSpPr>
        <p:spPr bwMode="auto">
          <a:xfrm flipV="1">
            <a:off x="9264239" y="2015702"/>
            <a:ext cx="865075" cy="407988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57150" cap="flat" cmpd="sng">
            <a:solidFill>
              <a:schemeClr val="bg1"/>
            </a:solidFill>
            <a:miter lim="800000"/>
          </a:ln>
        </p:spPr>
        <p:txBody>
          <a:bodyPr anchor="ctr"/>
          <a:lstStyle/>
          <a:p>
            <a:pPr algn="ctr">
              <a:defRPr/>
            </a:pPr>
            <a:endParaRPr lang="zh-CN" altLang="zh-CN" sz="2305">
              <a:solidFill>
                <a:srgbClr val="FFFFFF"/>
              </a:solidFill>
              <a:latin typeface="+mn-ea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8" name="矩形 25"/>
          <p:cNvSpPr>
            <a:spLocks noChangeArrowheads="1"/>
          </p:cNvSpPr>
          <p:nvPr/>
        </p:nvSpPr>
        <p:spPr bwMode="auto">
          <a:xfrm>
            <a:off x="9194872" y="1463253"/>
            <a:ext cx="1005403" cy="416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595" b="1" dirty="0">
                <a:solidFill>
                  <a:schemeClr val="accent2"/>
                </a:solidFill>
                <a:latin typeface="+mn-ea"/>
                <a:cs typeface="+mn-ea"/>
                <a:sym typeface="微软雅黑" panose="020B0503020204020204" pitchFamily="34" charset="-122"/>
              </a:rPr>
              <a:t>配置管理</a:t>
            </a:r>
            <a:endParaRPr lang="zh-CN" altLang="en-US" sz="2305" dirty="0">
              <a:solidFill>
                <a:schemeClr val="accent2"/>
              </a:solidFill>
              <a:cs typeface="+mn-ea"/>
            </a:endParaRPr>
          </a:p>
        </p:txBody>
      </p:sp>
      <p:sp>
        <p:nvSpPr>
          <p:cNvPr id="19" name="矩形 14"/>
          <p:cNvSpPr>
            <a:spLocks noChangeArrowheads="1"/>
          </p:cNvSpPr>
          <p:nvPr/>
        </p:nvSpPr>
        <p:spPr bwMode="auto">
          <a:xfrm>
            <a:off x="1691433" y="2558974"/>
            <a:ext cx="2596481" cy="3909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zh-CN" altLang="zh-CN" dirty="0"/>
              <a:t>软件测试人员配备情况</a:t>
            </a:r>
          </a:p>
          <a:p>
            <a:r>
              <a:rPr lang="zh-CN" altLang="zh-CN" dirty="0"/>
              <a:t>测试项目负责人：乔寒月</a:t>
            </a:r>
          </a:p>
          <a:p>
            <a:r>
              <a:rPr lang="zh-CN" altLang="zh-CN" dirty="0"/>
              <a:t>测试分析员：李欣飏</a:t>
            </a:r>
          </a:p>
          <a:p>
            <a:r>
              <a:rPr lang="zh-CN" altLang="zh-CN" dirty="0"/>
              <a:t>测试设计员：李欣飏 乔寒月</a:t>
            </a:r>
          </a:p>
          <a:p>
            <a:r>
              <a:rPr lang="zh-CN" altLang="zh-CN" dirty="0"/>
              <a:t>测试程序员：李欣飏 乔寒月</a:t>
            </a:r>
          </a:p>
          <a:p>
            <a:r>
              <a:rPr lang="zh-CN" altLang="zh-CN" dirty="0"/>
              <a:t>测试员：李欣飏 乔寒月</a:t>
            </a:r>
          </a:p>
          <a:p>
            <a:r>
              <a:rPr lang="zh-CN" altLang="zh-CN" dirty="0"/>
              <a:t>测试系统管理员：李欣飏 乔寒月</a:t>
            </a:r>
          </a:p>
          <a:p>
            <a:r>
              <a:rPr lang="zh-CN" altLang="zh-CN" dirty="0"/>
              <a:t>配置管理员：李欣飏 乔寒月</a:t>
            </a:r>
          </a:p>
          <a:p>
            <a:pPr>
              <a:lnSpc>
                <a:spcPct val="130000"/>
              </a:lnSpc>
            </a:pPr>
            <a:endParaRPr lang="zh-CN" altLang="zh-CN" sz="1200" kern="3000" spc="31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1" name="矩形 14"/>
          <p:cNvSpPr>
            <a:spLocks noChangeArrowheads="1"/>
          </p:cNvSpPr>
          <p:nvPr/>
        </p:nvSpPr>
        <p:spPr bwMode="auto">
          <a:xfrm>
            <a:off x="8740432" y="2645417"/>
            <a:ext cx="2165068" cy="862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zh-CN" dirty="0"/>
              <a:t>配置管理工具：</a:t>
            </a:r>
            <a:r>
              <a:rPr lang="en-US" altLang="zh-CN" dirty="0"/>
              <a:t>GitHub</a:t>
            </a:r>
            <a:r>
              <a:rPr lang="zh-CN" altLang="zh-CN" dirty="0"/>
              <a:t>。</a:t>
            </a:r>
          </a:p>
          <a:p>
            <a:pPr>
              <a:lnSpc>
                <a:spcPct val="130000"/>
              </a:lnSpc>
            </a:pPr>
            <a:endParaRPr lang="zh-CN" altLang="zh-CN" sz="1200" kern="3000" spc="31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测试管理</a:t>
            </a:r>
            <a:endParaRPr lang="zh-CN" altLang="en-US" dirty="0">
              <a:ea typeface="+mn-ea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40958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0"/>
                            </p:stCondLst>
                            <p:childTnLst>
                              <p:par>
                                <p:cTn id="5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2" grpId="0" animBg="1"/>
      <p:bldP spid="13" grpId="0"/>
      <p:bldP spid="17" grpId="0" animBg="1"/>
      <p:bldP spid="18" grpId="0"/>
      <p:bldP spid="19" grpId="0"/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7" y="2256274"/>
            <a:ext cx="12191207" cy="1193723"/>
          </a:xfrm>
          <a:prstGeom prst="rect">
            <a:avLst/>
          </a:prstGeom>
          <a:solidFill>
            <a:schemeClr val="bg2"/>
          </a:solidFill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123" y="-815438"/>
            <a:ext cx="3289231" cy="477141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09246" y="2381186"/>
            <a:ext cx="12217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b="1" dirty="0">
                <a:solidFill>
                  <a:srgbClr val="FFFFFF"/>
                </a:solidFill>
                <a:latin typeface="+mj-ea"/>
                <a:ea typeface="+mj-ea"/>
                <a:cs typeface="Hiragino Sans GB W6"/>
              </a:rPr>
              <a:t>03</a:t>
            </a:r>
            <a:endParaRPr lang="zh-CN" altLang="en-US" sz="5400" b="1" dirty="0">
              <a:solidFill>
                <a:srgbClr val="FFFFFF"/>
              </a:solidFill>
              <a:latin typeface="+mj-ea"/>
              <a:ea typeface="+mj-ea"/>
              <a:cs typeface="Hiragino Sans GB W6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439945" y="2393539"/>
            <a:ext cx="30464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b="1" spc="300" dirty="0">
                <a:solidFill>
                  <a:srgbClr val="FFFFFF"/>
                </a:solidFill>
                <a:latin typeface="+mj-ea"/>
                <a:ea typeface="+mj-ea"/>
                <a:cs typeface="Hiragino Sans GB W3"/>
              </a:rPr>
              <a:t>测试结果及发现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373" y="2944370"/>
            <a:ext cx="9709150" cy="13462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91116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单元测试</a:t>
            </a:r>
          </a:p>
        </p:txBody>
      </p:sp>
      <p:sp>
        <p:nvSpPr>
          <p:cNvPr id="9" name="矩形 8"/>
          <p:cNvSpPr/>
          <p:nvPr/>
        </p:nvSpPr>
        <p:spPr>
          <a:xfrm>
            <a:off x="2791116" y="3725267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黑盒测试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290391"/>
            <a:ext cx="95250" cy="952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860727"/>
            <a:ext cx="95250" cy="9525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00000">
            <a:off x="-460073" y="3834430"/>
            <a:ext cx="3289231" cy="4771415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7A53749A-9E2B-4A8E-AD22-C1E324AB651F}"/>
              </a:ext>
            </a:extLst>
          </p:cNvPr>
          <p:cNvSpPr/>
          <p:nvPr/>
        </p:nvSpPr>
        <p:spPr>
          <a:xfrm>
            <a:off x="5025704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集成测试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9EA09BF-B178-44D1-8D86-C60411C614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2395" y="3294521"/>
            <a:ext cx="95250" cy="9525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2FA54C5F-7B33-450D-8998-456C97A643DB}"/>
              </a:ext>
            </a:extLst>
          </p:cNvPr>
          <p:cNvSpPr/>
          <p:nvPr/>
        </p:nvSpPr>
        <p:spPr>
          <a:xfrm>
            <a:off x="7260292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确认测试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F0D6C114-FFB5-4695-A41A-73BE4EE78E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6983" y="3294521"/>
            <a:ext cx="95250" cy="95250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7280CC26-26BA-4A96-9E92-E5CE26575D84}"/>
              </a:ext>
            </a:extLst>
          </p:cNvPr>
          <p:cNvSpPr/>
          <p:nvPr/>
        </p:nvSpPr>
        <p:spPr>
          <a:xfrm>
            <a:off x="9615634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白盒测试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EAA66970-B8A3-405A-88D3-45C9317F5A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2325" y="3294521"/>
            <a:ext cx="95250" cy="95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1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1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21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42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63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84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1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5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1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26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1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9" grpId="0"/>
      <p:bldP spid="13" grpId="0"/>
      <p:bldP spid="20" grpId="0"/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单元测试</a:t>
            </a:r>
            <a:endParaRPr lang="zh-CN" altLang="en-US" dirty="0">
              <a:ea typeface="+mn-ea"/>
              <a:cs typeface="+mn-ea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B24E15F-A8CE-49FF-99D5-1EC2E4837B29}"/>
              </a:ext>
            </a:extLst>
          </p:cNvPr>
          <p:cNvSpPr/>
          <p:nvPr/>
        </p:nvSpPr>
        <p:spPr>
          <a:xfrm>
            <a:off x="1643243" y="1159834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编写目的：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）对单元测试结果进行整理汇总，形成正确的测试文档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）为软件的评审验收提供依据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）纳入软件产品配置管理库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C46A6DE-410A-47B5-BC27-17547DADEFBB}"/>
              </a:ext>
            </a:extLst>
          </p:cNvPr>
          <p:cNvSpPr/>
          <p:nvPr/>
        </p:nvSpPr>
        <p:spPr>
          <a:xfrm>
            <a:off x="1643243" y="2634149"/>
            <a:ext cx="19736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软件单元描述：</a:t>
            </a: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A13A01C2-F6D1-4215-A6DD-A82E9F206C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3325086"/>
              </p:ext>
            </p:extLst>
          </p:nvPr>
        </p:nvGraphicFramePr>
        <p:xfrm>
          <a:off x="7863529" y="152895"/>
          <a:ext cx="3606420" cy="5181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65278">
                  <a:extLst>
                    <a:ext uri="{9D8B030D-6E8A-4147-A177-3AD203B41FA5}">
                      <a16:colId xmlns:a16="http://schemas.microsoft.com/office/drawing/2014/main" val="2823324389"/>
                    </a:ext>
                  </a:extLst>
                </a:gridCol>
                <a:gridCol w="879956">
                  <a:extLst>
                    <a:ext uri="{9D8B030D-6E8A-4147-A177-3AD203B41FA5}">
                      <a16:colId xmlns:a16="http://schemas.microsoft.com/office/drawing/2014/main" val="1709106205"/>
                    </a:ext>
                  </a:extLst>
                </a:gridCol>
                <a:gridCol w="880593">
                  <a:extLst>
                    <a:ext uri="{9D8B030D-6E8A-4147-A177-3AD203B41FA5}">
                      <a16:colId xmlns:a16="http://schemas.microsoft.com/office/drawing/2014/main" val="1069678570"/>
                    </a:ext>
                  </a:extLst>
                </a:gridCol>
                <a:gridCol w="880593">
                  <a:extLst>
                    <a:ext uri="{9D8B030D-6E8A-4147-A177-3AD203B41FA5}">
                      <a16:colId xmlns:a16="http://schemas.microsoft.com/office/drawing/2014/main" val="2007806844"/>
                    </a:ext>
                  </a:extLst>
                </a:gridCol>
              </a:tblGrid>
              <a:tr h="57477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被测试单元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与之相关的单元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所属子系统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单元需求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1082579604"/>
                  </a:ext>
                </a:extLst>
              </a:tr>
              <a:tr h="86216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 err="1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cart.json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cat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pages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购物车功能函数编写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3825589873"/>
                  </a:ext>
                </a:extLst>
              </a:tr>
              <a:tr h="114955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cart.wxml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cart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pages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购物车界面的的组件方位正确摆放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60732066"/>
                  </a:ext>
                </a:extLst>
              </a:tr>
              <a:tr h="86216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cart.wxss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cart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pages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购物车界面样式显示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3153832763"/>
                  </a:ext>
                </a:extLst>
              </a:tr>
              <a:tr h="86216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details.json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details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goods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商品详情的功能函数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4187830843"/>
                  </a:ext>
                </a:extLst>
              </a:tr>
            </a:tbl>
          </a:graphicData>
        </a:graphic>
      </p:graphicFrame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1B0C5716-3650-41C1-876B-95D50027A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668219"/>
              </p:ext>
            </p:extLst>
          </p:nvPr>
        </p:nvGraphicFramePr>
        <p:xfrm>
          <a:off x="1761426" y="3098965"/>
          <a:ext cx="5285830" cy="35859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4781">
                  <a:extLst>
                    <a:ext uri="{9D8B030D-6E8A-4147-A177-3AD203B41FA5}">
                      <a16:colId xmlns:a16="http://schemas.microsoft.com/office/drawing/2014/main" val="338626657"/>
                    </a:ext>
                  </a:extLst>
                </a:gridCol>
                <a:gridCol w="1289727">
                  <a:extLst>
                    <a:ext uri="{9D8B030D-6E8A-4147-A177-3AD203B41FA5}">
                      <a16:colId xmlns:a16="http://schemas.microsoft.com/office/drawing/2014/main" val="3068039957"/>
                    </a:ext>
                  </a:extLst>
                </a:gridCol>
                <a:gridCol w="1290661">
                  <a:extLst>
                    <a:ext uri="{9D8B030D-6E8A-4147-A177-3AD203B41FA5}">
                      <a16:colId xmlns:a16="http://schemas.microsoft.com/office/drawing/2014/main" val="1644508624"/>
                    </a:ext>
                  </a:extLst>
                </a:gridCol>
                <a:gridCol w="1290661">
                  <a:extLst>
                    <a:ext uri="{9D8B030D-6E8A-4147-A177-3AD203B41FA5}">
                      <a16:colId xmlns:a16="http://schemas.microsoft.com/office/drawing/2014/main" val="121602630"/>
                    </a:ext>
                  </a:extLst>
                </a:gridCol>
              </a:tblGrid>
              <a:tr h="138491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 err="1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details.wxml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details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goods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商品详情页的组件方位格式正确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2568456825"/>
                  </a:ext>
                </a:extLst>
              </a:tr>
              <a:tr h="110083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details.wxss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details</a:t>
                      </a: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goods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商品详情页的色彩样式正确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1012949725"/>
                  </a:ext>
                </a:extLst>
              </a:tr>
              <a:tr h="110017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details.js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details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goods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商品详情页的调用函数正确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3463293954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6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单元测试</a:t>
            </a:r>
            <a:endParaRPr lang="zh-CN" altLang="en-US" dirty="0">
              <a:ea typeface="+mn-ea"/>
              <a:cs typeface="+mn-ea"/>
            </a:endParaRPr>
          </a:p>
        </p:txBody>
      </p:sp>
      <p:graphicFrame>
        <p:nvGraphicFramePr>
          <p:cNvPr id="19" name="表格 18">
            <a:extLst>
              <a:ext uri="{FF2B5EF4-FFF2-40B4-BE49-F238E27FC236}">
                <a16:creationId xmlns:a16="http://schemas.microsoft.com/office/drawing/2014/main" id="{EDA9103B-998E-40B3-A47E-9D59FA2426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462723"/>
              </p:ext>
            </p:extLst>
          </p:nvPr>
        </p:nvGraphicFramePr>
        <p:xfrm>
          <a:off x="3599154" y="120903"/>
          <a:ext cx="7710996" cy="30089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63890">
                  <a:extLst>
                    <a:ext uri="{9D8B030D-6E8A-4147-A177-3AD203B41FA5}">
                      <a16:colId xmlns:a16="http://schemas.microsoft.com/office/drawing/2014/main" val="13246674"/>
                    </a:ext>
                  </a:extLst>
                </a:gridCol>
                <a:gridCol w="1881460">
                  <a:extLst>
                    <a:ext uri="{9D8B030D-6E8A-4147-A177-3AD203B41FA5}">
                      <a16:colId xmlns:a16="http://schemas.microsoft.com/office/drawing/2014/main" val="3856495231"/>
                    </a:ext>
                  </a:extLst>
                </a:gridCol>
                <a:gridCol w="1882823">
                  <a:extLst>
                    <a:ext uri="{9D8B030D-6E8A-4147-A177-3AD203B41FA5}">
                      <a16:colId xmlns:a16="http://schemas.microsoft.com/office/drawing/2014/main" val="217271055"/>
                    </a:ext>
                  </a:extLst>
                </a:gridCol>
                <a:gridCol w="1882823">
                  <a:extLst>
                    <a:ext uri="{9D8B030D-6E8A-4147-A177-3AD203B41FA5}">
                      <a16:colId xmlns:a16="http://schemas.microsoft.com/office/drawing/2014/main" val="4164359117"/>
                    </a:ext>
                  </a:extLst>
                </a:gridCol>
              </a:tblGrid>
              <a:tr h="79978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 err="1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index.wxss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index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pages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首页界面的色彩样式正确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1380214440"/>
                  </a:ext>
                </a:extLst>
              </a:tr>
              <a:tr h="79978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 err="1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index.wxml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index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pages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首页界面的组件方位格式正确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1568948764"/>
                  </a:ext>
                </a:extLst>
              </a:tr>
              <a:tr h="53318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index.json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index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pages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首页界面的功能函数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789682961"/>
                  </a:ext>
                </a:extLst>
              </a:tr>
              <a:tr h="79978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 err="1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shopList.wxml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shopList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pages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已经加入购物车的商品清单排列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4146730621"/>
                  </a:ext>
                </a:extLst>
              </a:tr>
            </a:tbl>
          </a:graphicData>
        </a:graphic>
      </p:graphicFrame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B52C1EA0-0C40-46A3-B372-51CD9DF9C7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6903009"/>
              </p:ext>
            </p:extLst>
          </p:nvPr>
        </p:nvGraphicFramePr>
        <p:xfrm>
          <a:off x="3599154" y="3385139"/>
          <a:ext cx="7710996" cy="33519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63890">
                  <a:extLst>
                    <a:ext uri="{9D8B030D-6E8A-4147-A177-3AD203B41FA5}">
                      <a16:colId xmlns:a16="http://schemas.microsoft.com/office/drawing/2014/main" val="3109899524"/>
                    </a:ext>
                  </a:extLst>
                </a:gridCol>
                <a:gridCol w="1881460">
                  <a:extLst>
                    <a:ext uri="{9D8B030D-6E8A-4147-A177-3AD203B41FA5}">
                      <a16:colId xmlns:a16="http://schemas.microsoft.com/office/drawing/2014/main" val="3022461945"/>
                    </a:ext>
                  </a:extLst>
                </a:gridCol>
                <a:gridCol w="1882823">
                  <a:extLst>
                    <a:ext uri="{9D8B030D-6E8A-4147-A177-3AD203B41FA5}">
                      <a16:colId xmlns:a16="http://schemas.microsoft.com/office/drawing/2014/main" val="3496020162"/>
                    </a:ext>
                  </a:extLst>
                </a:gridCol>
                <a:gridCol w="1882823">
                  <a:extLst>
                    <a:ext uri="{9D8B030D-6E8A-4147-A177-3AD203B41FA5}">
                      <a16:colId xmlns:a16="http://schemas.microsoft.com/office/drawing/2014/main" val="1287248144"/>
                    </a:ext>
                  </a:extLst>
                </a:gridCol>
              </a:tblGrid>
              <a:tr h="106637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 dirty="0" err="1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shopList.wxss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shopList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pages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已经加入购物车的商品清单色彩样式显示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3480307400"/>
                  </a:ext>
                </a:extLst>
              </a:tr>
              <a:tr h="106637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seller-order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.wxml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seller-order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pages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个人中心界面的的组件方位正确摆放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1864238567"/>
                  </a:ext>
                </a:extLst>
              </a:tr>
              <a:tr h="53318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seller-order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.wxss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seller-order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pages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个人中心界面样式显示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3478363246"/>
                  </a:ext>
                </a:extLst>
              </a:tr>
              <a:tr h="53318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seller-order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.json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seller-order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类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pages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个人中心功能函数编写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3369" marR="43369" marT="0" marB="0"/>
                </a:tc>
                <a:extLst>
                  <a:ext uri="{0D108BD9-81ED-4DB2-BD59-A6C34878D82A}">
                    <a16:rowId xmlns:a16="http://schemas.microsoft.com/office/drawing/2014/main" val="71701127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6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单元测试</a:t>
            </a:r>
            <a:endParaRPr lang="zh-CN" altLang="en-US" dirty="0">
              <a:ea typeface="+mn-ea"/>
              <a:cs typeface="+mn-ea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04D1EF6-E46E-477E-999C-7C3AA6CDCA5F}"/>
              </a:ext>
            </a:extLst>
          </p:cNvPr>
          <p:cNvSpPr/>
          <p:nvPr/>
        </p:nvSpPr>
        <p:spPr>
          <a:xfrm>
            <a:off x="1643243" y="964745"/>
            <a:ext cx="10656163" cy="5391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sz="14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测试工具集：</a:t>
            </a:r>
          </a:p>
          <a:p>
            <a:pPr algn="just">
              <a:spcAft>
                <a:spcPts val="0"/>
              </a:spcAft>
            </a:pPr>
            <a:r>
              <a:rPr lang="en-US" altLang="zh-CN" sz="1400" u="sng" kern="100" dirty="0" err="1">
                <a:solidFill>
                  <a:srgbClr val="576B95"/>
                </a:solidFill>
                <a:latin typeface="Microsoft YaHei UI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  <a:hlinkClick r:id="rId2"/>
              </a:rPr>
              <a:t>miniprogram</a:t>
            </a:r>
            <a:r>
              <a:rPr lang="en-US" altLang="zh-CN" sz="1400" u="sng" kern="100" dirty="0">
                <a:solidFill>
                  <a:srgbClr val="576B95"/>
                </a:solidFill>
                <a:latin typeface="Microsoft YaHei UI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  <a:hlinkClick r:id="rId2"/>
              </a:rPr>
              <a:t>-simulate</a:t>
            </a:r>
            <a:r>
              <a:rPr lang="zh-CN" altLang="zh-CN" sz="1400" kern="100" dirty="0">
                <a:solidFill>
                  <a:srgbClr val="222222"/>
                </a:solidFill>
                <a:latin typeface="等线" panose="02010600030101010101" pitchFamily="2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：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sz="1400" kern="100" dirty="0">
                <a:solidFill>
                  <a:srgbClr val="222222"/>
                </a:solidFill>
                <a:latin typeface="等线" panose="02010600030101010101" pitchFamily="2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测试代码框架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// /test/components/index.test.js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B457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const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simulate </a:t>
            </a:r>
            <a:r>
              <a:rPr lang="en-US" altLang="zh-CN" sz="1400" kern="0" dirty="0">
                <a:solidFill>
                  <a:srgbClr val="FF4D0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400" kern="0" dirty="0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require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400" kern="0" dirty="0">
                <a:solidFill>
                  <a:srgbClr val="07C16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'</a:t>
            </a:r>
            <a:r>
              <a:rPr lang="en-US" altLang="zh-CN" sz="1400" kern="0" dirty="0" err="1">
                <a:solidFill>
                  <a:srgbClr val="07C16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miniprogram</a:t>
            </a:r>
            <a:r>
              <a:rPr lang="en-US" altLang="zh-CN" sz="1400" kern="0" dirty="0">
                <a:solidFill>
                  <a:srgbClr val="07C16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-simulate'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test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400" kern="0" dirty="0">
                <a:solidFill>
                  <a:srgbClr val="07C16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'components/index'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, () </a:t>
            </a:r>
            <a:r>
              <a:rPr lang="en-US" altLang="zh-CN" sz="1400" kern="0" dirty="0">
                <a:solidFill>
                  <a:srgbClr val="FF4D0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=&gt;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{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en-US" altLang="zh-CN" sz="1400" kern="0" dirty="0">
                <a:solidFill>
                  <a:srgbClr val="B457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const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id </a:t>
            </a:r>
            <a:r>
              <a:rPr lang="en-US" altLang="zh-CN" sz="1400" kern="0" dirty="0">
                <a:solidFill>
                  <a:srgbClr val="FF4D0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400" kern="0" dirty="0" err="1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simulate.</a:t>
            </a:r>
            <a:r>
              <a:rPr lang="en-US" altLang="zh-CN" sz="1400" kern="0" dirty="0" err="1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load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400" kern="0" dirty="0">
                <a:solidFill>
                  <a:srgbClr val="07C16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'/components/index'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 // </a:t>
            </a:r>
            <a:r>
              <a:rPr lang="zh-CN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此处必须传入绝对路径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en-US" altLang="zh-CN" sz="1400" kern="0" dirty="0">
                <a:solidFill>
                  <a:srgbClr val="B457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const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comp </a:t>
            </a:r>
            <a:r>
              <a:rPr lang="en-US" altLang="zh-CN" sz="1400" kern="0" dirty="0">
                <a:solidFill>
                  <a:srgbClr val="FF4D0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400" kern="0" dirty="0" err="1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simulate.</a:t>
            </a:r>
            <a:r>
              <a:rPr lang="en-US" altLang="zh-CN" sz="1400" kern="0" dirty="0" err="1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render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(id) // </a:t>
            </a:r>
            <a:r>
              <a:rPr lang="zh-CN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渲染成自定义组件树实例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en-US" altLang="zh-CN" sz="1400" kern="0" dirty="0">
                <a:solidFill>
                  <a:srgbClr val="B457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const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类名</a:t>
            </a:r>
            <a:r>
              <a:rPr lang="en-US" altLang="zh-CN" sz="1400" kern="0" dirty="0">
                <a:solidFill>
                  <a:srgbClr val="FF4D0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400" kern="0" dirty="0" err="1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document.</a:t>
            </a:r>
            <a:r>
              <a:rPr lang="en-US" altLang="zh-CN" sz="1400" kern="0" dirty="0" err="1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createElement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400" kern="0" dirty="0">
                <a:solidFill>
                  <a:srgbClr val="07C16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'parent-wrapper'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 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en-US" altLang="zh-CN" sz="1400" kern="0" dirty="0" err="1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comp.</a:t>
            </a:r>
            <a:r>
              <a:rPr lang="en-US" altLang="zh-CN" sz="1400" kern="0" dirty="0" err="1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attach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zh-CN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类名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 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en-US" altLang="zh-CN" sz="1400" kern="0" dirty="0">
                <a:solidFill>
                  <a:srgbClr val="B457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const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view </a:t>
            </a:r>
            <a:r>
              <a:rPr lang="en-US" altLang="zh-CN" sz="1400" kern="0" dirty="0">
                <a:solidFill>
                  <a:srgbClr val="FF4D0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400" kern="0" dirty="0" err="1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comp.</a:t>
            </a:r>
            <a:r>
              <a:rPr lang="en-US" altLang="zh-CN" sz="1400" kern="0" dirty="0" err="1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querySelector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400" kern="0" dirty="0">
                <a:solidFill>
                  <a:srgbClr val="07C16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'.index'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 // </a:t>
            </a:r>
            <a:r>
              <a:rPr lang="zh-CN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获取子组件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view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en-US" altLang="zh-CN" sz="1400" kern="0" dirty="0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expect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400" kern="0" dirty="0" err="1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view.dom.innerHTML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).</a:t>
            </a:r>
            <a:r>
              <a:rPr lang="en-US" altLang="zh-CN" sz="1400" kern="0" dirty="0" err="1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toBe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400" kern="0" dirty="0">
                <a:solidFill>
                  <a:srgbClr val="07C16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'</a:t>
            </a:r>
            <a:r>
              <a:rPr lang="en-US" altLang="zh-CN" sz="1400" kern="0" dirty="0" err="1">
                <a:solidFill>
                  <a:srgbClr val="07C16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index.properties</a:t>
            </a:r>
            <a:r>
              <a:rPr lang="en-US" altLang="zh-CN" sz="1400" kern="0" dirty="0">
                <a:solidFill>
                  <a:srgbClr val="07C16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'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 // </a:t>
            </a:r>
            <a:r>
              <a:rPr lang="zh-CN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测试渲染结果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en-US" altLang="zh-CN" sz="1400" kern="0" dirty="0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expect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400" kern="0" dirty="0" err="1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window.</a:t>
            </a:r>
            <a:r>
              <a:rPr lang="en-US" altLang="zh-CN" sz="1400" kern="0" dirty="0" err="1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getComputedStyle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400" kern="0" dirty="0" err="1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view.dom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).color).</a:t>
            </a:r>
            <a:r>
              <a:rPr lang="en-US" altLang="zh-CN" sz="1400" kern="0" dirty="0" err="1">
                <a:solidFill>
                  <a:srgbClr val="23A0FF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toBe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400" kern="0" dirty="0">
                <a:solidFill>
                  <a:srgbClr val="07C160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'green'</a:t>
            </a: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 // </a:t>
            </a:r>
            <a:r>
              <a:rPr lang="zh-CN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测试渲染结果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zh-CN" sz="1400" kern="0" dirty="0">
                <a:solidFill>
                  <a:srgbClr val="222222"/>
                </a:solidFill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})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spcAft>
                <a:spcPts val="525"/>
              </a:spcAft>
            </a:pPr>
            <a:r>
              <a:rPr lang="en-US" altLang="zh-CN" sz="1400" kern="0" dirty="0">
                <a:latin typeface="Microsoft YaHei UI" panose="020B0503020204020204" pitchFamily="34" charset="-122"/>
                <a:ea typeface="等线" panose="02010600030101010101" pitchFamily="2" charset="-122"/>
                <a:cs typeface="宋体" panose="02010600030101010101" pitchFamily="2" charset="-122"/>
              </a:rPr>
              <a:t>PS</a:t>
            </a:r>
            <a:r>
              <a:rPr lang="zh-CN" altLang="zh-CN" sz="1400" kern="0" dirty="0"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：测试工具集中的</a:t>
            </a:r>
            <a:r>
              <a:rPr lang="en-US" altLang="zh-CN" sz="1400" kern="0" dirty="0"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 </a:t>
            </a:r>
            <a:r>
              <a:rPr lang="en-US" altLang="zh-CN" sz="1400" kern="0" dirty="0" err="1"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wx</a:t>
            </a:r>
            <a:r>
              <a:rPr lang="en-US" altLang="zh-CN" sz="1400" kern="0" dirty="0"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 </a:t>
            </a:r>
            <a:r>
              <a:rPr lang="zh-CN" altLang="zh-CN" sz="1400" kern="0" dirty="0"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对象和内置组件都不会实现真正的功能，如果需要测试一些特殊场景的话，可以自行覆盖掉测试工具集中的</a:t>
            </a:r>
            <a:r>
              <a:rPr lang="en-US" altLang="zh-CN" sz="1400" kern="0" dirty="0"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 </a:t>
            </a:r>
            <a:r>
              <a:rPr lang="en-US" altLang="zh-CN" sz="1400" kern="0" dirty="0" err="1"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api</a:t>
            </a:r>
            <a:r>
              <a:rPr lang="en-US" altLang="zh-CN" sz="1400" kern="0" dirty="0"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 </a:t>
            </a:r>
            <a:r>
              <a:rPr lang="zh-CN" altLang="zh-CN" sz="1400" kern="0" dirty="0"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接口和内置组件。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400" kern="0" dirty="0">
                <a:latin typeface="Microsoft YaHei UI" panose="020B0503020204020204" pitchFamily="34" charset="-122"/>
                <a:ea typeface="等线" panose="02010600030101010101" pitchFamily="2" charset="-122"/>
                <a:cs typeface="宋体" panose="02010600030101010101" pitchFamily="2" charset="-122"/>
              </a:rPr>
              <a:t>PS</a:t>
            </a:r>
            <a:r>
              <a:rPr lang="zh-CN" altLang="zh-CN" sz="1400" kern="0" dirty="0"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：目前因为有部分自定义组件功能仍未支持（如抽象节点等），故测试工具暂无法全部覆盖自定义组件的特性，后续会继续完善。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spcAft>
                <a:spcPts val="525"/>
              </a:spcAft>
            </a:pPr>
            <a:r>
              <a:rPr lang="zh-CN" altLang="zh-CN" sz="1400" kern="0" dirty="0">
                <a:solidFill>
                  <a:srgbClr val="222222"/>
                </a:solidFill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测试工具集中提供了一些方便测试的接口，比如：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400" kern="0" dirty="0">
                <a:solidFill>
                  <a:srgbClr val="222222"/>
                </a:solidFill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模拟</a:t>
            </a:r>
            <a:r>
              <a:rPr lang="en-US" altLang="zh-CN" sz="1400" kern="0" dirty="0">
                <a:solidFill>
                  <a:srgbClr val="222222"/>
                </a:solidFill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 touch </a:t>
            </a:r>
            <a:r>
              <a:rPr lang="zh-CN" altLang="zh-CN" sz="1400" kern="0" dirty="0">
                <a:solidFill>
                  <a:srgbClr val="222222"/>
                </a:solidFill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事件、自定义事件触发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400" kern="0" dirty="0">
                <a:solidFill>
                  <a:srgbClr val="222222"/>
                </a:solidFill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选取子节点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400" kern="0" dirty="0">
                <a:solidFill>
                  <a:srgbClr val="222222"/>
                </a:solidFill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更新自定义组件数据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zh-CN" altLang="zh-CN" sz="1400" kern="0" dirty="0">
                <a:solidFill>
                  <a:srgbClr val="222222"/>
                </a:solidFill>
                <a:latin typeface="等线" panose="02010600030101010101" pitchFamily="2" charset="-122"/>
                <a:ea typeface="Microsoft YaHei UI" panose="020B0503020204020204" pitchFamily="34" charset="-122"/>
                <a:cs typeface="宋体" panose="02010600030101010101" pitchFamily="2" charset="-122"/>
              </a:rPr>
              <a:t>触发生命周期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24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集成测试</a:t>
            </a:r>
            <a:endParaRPr lang="zh-CN" altLang="en-US" dirty="0">
              <a:ea typeface="+mn-ea"/>
              <a:cs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6595009-28ED-4FDB-A7C4-A3AD3A56294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31146" y="1100830"/>
            <a:ext cx="8504807" cy="5255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13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椭圆 64"/>
          <p:cNvSpPr/>
          <p:nvPr/>
        </p:nvSpPr>
        <p:spPr>
          <a:xfrm>
            <a:off x="2814394" y="2305050"/>
            <a:ext cx="2412687" cy="2401876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66" name="Freeform 5"/>
          <p:cNvSpPr>
            <a:spLocks noEditPoints="1"/>
          </p:cNvSpPr>
          <p:nvPr/>
        </p:nvSpPr>
        <p:spPr bwMode="auto">
          <a:xfrm>
            <a:off x="2501715" y="2022904"/>
            <a:ext cx="3028639" cy="2964427"/>
          </a:xfrm>
          <a:custGeom>
            <a:avLst/>
            <a:gdLst>
              <a:gd name="T0" fmla="*/ 4412 w 8636"/>
              <a:gd name="T1" fmla="*/ 0 h 8450"/>
              <a:gd name="T2" fmla="*/ 8636 w 8636"/>
              <a:gd name="T3" fmla="*/ 4225 h 8450"/>
              <a:gd name="T4" fmla="*/ 4412 w 8636"/>
              <a:gd name="T5" fmla="*/ 8450 h 8450"/>
              <a:gd name="T6" fmla="*/ 187 w 8636"/>
              <a:gd name="T7" fmla="*/ 4225 h 8450"/>
              <a:gd name="T8" fmla="*/ 217 w 8636"/>
              <a:gd name="T9" fmla="*/ 3720 h 8450"/>
              <a:gd name="T10" fmla="*/ 0 w 8636"/>
              <a:gd name="T11" fmla="*/ 3432 h 8450"/>
              <a:gd name="T12" fmla="*/ 300 w 8636"/>
              <a:gd name="T13" fmla="*/ 3132 h 8450"/>
              <a:gd name="T14" fmla="*/ 330 w 8636"/>
              <a:gd name="T15" fmla="*/ 3134 h 8450"/>
              <a:gd name="T16" fmla="*/ 4412 w 8636"/>
              <a:gd name="T17" fmla="*/ 0 h 8450"/>
              <a:gd name="T18" fmla="*/ 409 w 8636"/>
              <a:gd name="T19" fmla="*/ 3153 h 8450"/>
              <a:gd name="T20" fmla="*/ 599 w 8636"/>
              <a:gd name="T21" fmla="*/ 3432 h 8450"/>
              <a:gd name="T22" fmla="*/ 300 w 8636"/>
              <a:gd name="T23" fmla="*/ 3732 h 8450"/>
              <a:gd name="T24" fmla="*/ 298 w 8636"/>
              <a:gd name="T25" fmla="*/ 3732 h 8450"/>
              <a:gd name="T26" fmla="*/ 268 w 8636"/>
              <a:gd name="T27" fmla="*/ 4225 h 8450"/>
              <a:gd name="T28" fmla="*/ 4412 w 8636"/>
              <a:gd name="T29" fmla="*/ 8368 h 8450"/>
              <a:gd name="T30" fmla="*/ 8555 w 8636"/>
              <a:gd name="T31" fmla="*/ 4225 h 8450"/>
              <a:gd name="T32" fmla="*/ 4412 w 8636"/>
              <a:gd name="T33" fmla="*/ 82 h 8450"/>
              <a:gd name="T34" fmla="*/ 409 w 8636"/>
              <a:gd name="T35" fmla="*/ 3153 h 8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636" h="8450">
                <a:moveTo>
                  <a:pt x="4412" y="0"/>
                </a:moveTo>
                <a:cubicBezTo>
                  <a:pt x="6745" y="0"/>
                  <a:pt x="8636" y="1892"/>
                  <a:pt x="8636" y="4225"/>
                </a:cubicBezTo>
                <a:cubicBezTo>
                  <a:pt x="8636" y="6558"/>
                  <a:pt x="6745" y="8450"/>
                  <a:pt x="4412" y="8450"/>
                </a:cubicBezTo>
                <a:cubicBezTo>
                  <a:pt x="2079" y="8450"/>
                  <a:pt x="187" y="6558"/>
                  <a:pt x="187" y="4225"/>
                </a:cubicBezTo>
                <a:cubicBezTo>
                  <a:pt x="187" y="4054"/>
                  <a:pt x="198" y="3886"/>
                  <a:pt x="217" y="3720"/>
                </a:cubicBezTo>
                <a:cubicBezTo>
                  <a:pt x="92" y="3685"/>
                  <a:pt x="0" y="3569"/>
                  <a:pt x="0" y="3432"/>
                </a:cubicBezTo>
                <a:cubicBezTo>
                  <a:pt x="0" y="3267"/>
                  <a:pt x="134" y="3132"/>
                  <a:pt x="300" y="3132"/>
                </a:cubicBezTo>
                <a:cubicBezTo>
                  <a:pt x="310" y="3132"/>
                  <a:pt x="320" y="3133"/>
                  <a:pt x="330" y="3134"/>
                </a:cubicBezTo>
                <a:cubicBezTo>
                  <a:pt x="811" y="1330"/>
                  <a:pt x="2456" y="0"/>
                  <a:pt x="4412" y="0"/>
                </a:cubicBezTo>
                <a:close/>
                <a:moveTo>
                  <a:pt x="409" y="3153"/>
                </a:moveTo>
                <a:cubicBezTo>
                  <a:pt x="520" y="3197"/>
                  <a:pt x="599" y="3305"/>
                  <a:pt x="599" y="3432"/>
                </a:cubicBezTo>
                <a:cubicBezTo>
                  <a:pt x="599" y="3598"/>
                  <a:pt x="465" y="3732"/>
                  <a:pt x="300" y="3732"/>
                </a:cubicBezTo>
                <a:lnTo>
                  <a:pt x="298" y="3732"/>
                </a:lnTo>
                <a:cubicBezTo>
                  <a:pt x="279" y="3894"/>
                  <a:pt x="268" y="4058"/>
                  <a:pt x="268" y="4225"/>
                </a:cubicBezTo>
                <a:cubicBezTo>
                  <a:pt x="268" y="6513"/>
                  <a:pt x="2124" y="8368"/>
                  <a:pt x="4412" y="8368"/>
                </a:cubicBezTo>
                <a:cubicBezTo>
                  <a:pt x="6700" y="8368"/>
                  <a:pt x="8555" y="6513"/>
                  <a:pt x="8555" y="4225"/>
                </a:cubicBezTo>
                <a:cubicBezTo>
                  <a:pt x="8555" y="1937"/>
                  <a:pt x="6700" y="82"/>
                  <a:pt x="4412" y="82"/>
                </a:cubicBezTo>
                <a:cubicBezTo>
                  <a:pt x="2495" y="82"/>
                  <a:pt x="881" y="1385"/>
                  <a:pt x="409" y="3153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tx2"/>
            </a:solidFill>
          </a:ln>
        </p:spPr>
        <p:txBody>
          <a:bodyPr vert="horz" wrap="square" lIns="121908" tIns="60954" rIns="121908" bIns="60954" numCol="1" anchor="t" anchorCtr="0" compatLnSpc="1"/>
          <a:lstStyle/>
          <a:p>
            <a:endParaRPr lang="zh-CN" altLang="en-US"/>
          </a:p>
        </p:txBody>
      </p:sp>
      <p:sp>
        <p:nvSpPr>
          <p:cNvPr id="67" name="Freeform 6"/>
          <p:cNvSpPr>
            <a:spLocks noEditPoints="1"/>
          </p:cNvSpPr>
          <p:nvPr/>
        </p:nvSpPr>
        <p:spPr bwMode="auto">
          <a:xfrm>
            <a:off x="2794662" y="2283587"/>
            <a:ext cx="2442742" cy="2443060"/>
          </a:xfrm>
          <a:custGeom>
            <a:avLst/>
            <a:gdLst>
              <a:gd name="T0" fmla="*/ 3484 w 6967"/>
              <a:gd name="T1" fmla="*/ 0 h 6966"/>
              <a:gd name="T2" fmla="*/ 6967 w 6967"/>
              <a:gd name="T3" fmla="*/ 3483 h 6966"/>
              <a:gd name="T4" fmla="*/ 5094 w 6967"/>
              <a:gd name="T5" fmla="*/ 6572 h 6966"/>
              <a:gd name="T6" fmla="*/ 5101 w 6967"/>
              <a:gd name="T7" fmla="*/ 6627 h 6966"/>
              <a:gd name="T8" fmla="*/ 4891 w 6967"/>
              <a:gd name="T9" fmla="*/ 6837 h 6966"/>
              <a:gd name="T10" fmla="*/ 4715 w 6967"/>
              <a:gd name="T11" fmla="*/ 6742 h 6966"/>
              <a:gd name="T12" fmla="*/ 3484 w 6967"/>
              <a:gd name="T13" fmla="*/ 6966 h 6966"/>
              <a:gd name="T14" fmla="*/ 0 w 6967"/>
              <a:gd name="T15" fmla="*/ 3483 h 6966"/>
              <a:gd name="T16" fmla="*/ 3484 w 6967"/>
              <a:gd name="T17" fmla="*/ 0 h 6966"/>
              <a:gd name="T18" fmla="*/ 4891 w 6967"/>
              <a:gd name="T19" fmla="*/ 6416 h 6966"/>
              <a:gd name="T20" fmla="*/ 5070 w 6967"/>
              <a:gd name="T21" fmla="*/ 6516 h 6966"/>
              <a:gd name="T22" fmla="*/ 6914 w 6967"/>
              <a:gd name="T23" fmla="*/ 3483 h 6966"/>
              <a:gd name="T24" fmla="*/ 3484 w 6967"/>
              <a:gd name="T25" fmla="*/ 57 h 6966"/>
              <a:gd name="T26" fmla="*/ 53 w 6967"/>
              <a:gd name="T27" fmla="*/ 3483 h 6966"/>
              <a:gd name="T28" fmla="*/ 3484 w 6967"/>
              <a:gd name="T29" fmla="*/ 6915 h 6966"/>
              <a:gd name="T30" fmla="*/ 4690 w 6967"/>
              <a:gd name="T31" fmla="*/ 6689 h 6966"/>
              <a:gd name="T32" fmla="*/ 4681 w 6967"/>
              <a:gd name="T33" fmla="*/ 6627 h 6966"/>
              <a:gd name="T34" fmla="*/ 4891 w 6967"/>
              <a:gd name="T35" fmla="*/ 6416 h 69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967" h="6966">
                <a:moveTo>
                  <a:pt x="3484" y="0"/>
                </a:moveTo>
                <a:cubicBezTo>
                  <a:pt x="5407" y="0"/>
                  <a:pt x="6967" y="1560"/>
                  <a:pt x="6967" y="3483"/>
                </a:cubicBezTo>
                <a:cubicBezTo>
                  <a:pt x="6967" y="4825"/>
                  <a:pt x="6207" y="5991"/>
                  <a:pt x="5094" y="6572"/>
                </a:cubicBezTo>
                <a:cubicBezTo>
                  <a:pt x="5099" y="6589"/>
                  <a:pt x="5101" y="6608"/>
                  <a:pt x="5101" y="6627"/>
                </a:cubicBezTo>
                <a:cubicBezTo>
                  <a:pt x="5101" y="6743"/>
                  <a:pt x="5007" y="6837"/>
                  <a:pt x="4891" y="6837"/>
                </a:cubicBezTo>
                <a:cubicBezTo>
                  <a:pt x="4818" y="6837"/>
                  <a:pt x="4753" y="6799"/>
                  <a:pt x="4715" y="6742"/>
                </a:cubicBezTo>
                <a:cubicBezTo>
                  <a:pt x="4332" y="6887"/>
                  <a:pt x="3917" y="6966"/>
                  <a:pt x="3484" y="6966"/>
                </a:cubicBezTo>
                <a:cubicBezTo>
                  <a:pt x="1560" y="6966"/>
                  <a:pt x="0" y="5407"/>
                  <a:pt x="0" y="3483"/>
                </a:cubicBezTo>
                <a:cubicBezTo>
                  <a:pt x="0" y="1560"/>
                  <a:pt x="1560" y="0"/>
                  <a:pt x="3484" y="0"/>
                </a:cubicBezTo>
                <a:close/>
                <a:moveTo>
                  <a:pt x="4891" y="6416"/>
                </a:moveTo>
                <a:cubicBezTo>
                  <a:pt x="4966" y="6416"/>
                  <a:pt x="5033" y="6456"/>
                  <a:pt x="5070" y="6516"/>
                </a:cubicBezTo>
                <a:cubicBezTo>
                  <a:pt x="6159" y="5935"/>
                  <a:pt x="6914" y="4783"/>
                  <a:pt x="6914" y="3483"/>
                </a:cubicBezTo>
                <a:cubicBezTo>
                  <a:pt x="6914" y="1614"/>
                  <a:pt x="5352" y="57"/>
                  <a:pt x="3484" y="57"/>
                </a:cubicBezTo>
                <a:cubicBezTo>
                  <a:pt x="1615" y="57"/>
                  <a:pt x="53" y="1614"/>
                  <a:pt x="53" y="3483"/>
                </a:cubicBezTo>
                <a:cubicBezTo>
                  <a:pt x="53" y="5352"/>
                  <a:pt x="1615" y="6915"/>
                  <a:pt x="3484" y="6915"/>
                </a:cubicBezTo>
                <a:cubicBezTo>
                  <a:pt x="3906" y="6915"/>
                  <a:pt x="4313" y="6835"/>
                  <a:pt x="4690" y="6689"/>
                </a:cubicBezTo>
                <a:cubicBezTo>
                  <a:pt x="4684" y="6670"/>
                  <a:pt x="4681" y="6648"/>
                  <a:pt x="4681" y="6627"/>
                </a:cubicBezTo>
                <a:cubicBezTo>
                  <a:pt x="4681" y="6510"/>
                  <a:pt x="4775" y="6416"/>
                  <a:pt x="4891" y="6416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tx2"/>
            </a:solidFill>
          </a:ln>
        </p:spPr>
        <p:txBody>
          <a:bodyPr vert="horz" wrap="square" lIns="121908" tIns="60954" rIns="121908" bIns="60954" numCol="1" anchor="t" anchorCtr="0" compatLnSpc="1"/>
          <a:lstStyle/>
          <a:p>
            <a:endParaRPr lang="zh-CN" altLang="en-US"/>
          </a:p>
        </p:txBody>
      </p:sp>
      <p:sp>
        <p:nvSpPr>
          <p:cNvPr id="68" name="Freeform 7"/>
          <p:cNvSpPr>
            <a:spLocks noEditPoints="1"/>
          </p:cNvSpPr>
          <p:nvPr/>
        </p:nvSpPr>
        <p:spPr bwMode="auto">
          <a:xfrm>
            <a:off x="2244068" y="1732171"/>
            <a:ext cx="3543928" cy="3545892"/>
          </a:xfrm>
          <a:custGeom>
            <a:avLst/>
            <a:gdLst>
              <a:gd name="T0" fmla="*/ 5054 w 10108"/>
              <a:gd name="T1" fmla="*/ 0 h 10108"/>
              <a:gd name="T2" fmla="*/ 9170 w 10108"/>
              <a:gd name="T3" fmla="*/ 2122 h 10108"/>
              <a:gd name="T4" fmla="*/ 9316 w 10108"/>
              <a:gd name="T5" fmla="*/ 2077 h 10108"/>
              <a:gd name="T6" fmla="*/ 9576 w 10108"/>
              <a:gd name="T7" fmla="*/ 2337 h 10108"/>
              <a:gd name="T8" fmla="*/ 9450 w 10108"/>
              <a:gd name="T9" fmla="*/ 2560 h 10108"/>
              <a:gd name="T10" fmla="*/ 10108 w 10108"/>
              <a:gd name="T11" fmla="*/ 5054 h 10108"/>
              <a:gd name="T12" fmla="*/ 5054 w 10108"/>
              <a:gd name="T13" fmla="*/ 10108 h 10108"/>
              <a:gd name="T14" fmla="*/ 2531 w 10108"/>
              <a:gd name="T15" fmla="*/ 9434 h 10108"/>
              <a:gd name="T16" fmla="*/ 2175 w 10108"/>
              <a:gd name="T17" fmla="*/ 9630 h 10108"/>
              <a:gd name="T18" fmla="*/ 1754 w 10108"/>
              <a:gd name="T19" fmla="*/ 9208 h 10108"/>
              <a:gd name="T20" fmla="*/ 1840 w 10108"/>
              <a:gd name="T21" fmla="*/ 8954 h 10108"/>
              <a:gd name="T22" fmla="*/ 0 w 10108"/>
              <a:gd name="T23" fmla="*/ 5054 h 10108"/>
              <a:gd name="T24" fmla="*/ 5054 w 10108"/>
              <a:gd name="T25" fmla="*/ 0 h 10108"/>
              <a:gd name="T26" fmla="*/ 9358 w 10108"/>
              <a:gd name="T27" fmla="*/ 2594 h 10108"/>
              <a:gd name="T28" fmla="*/ 9316 w 10108"/>
              <a:gd name="T29" fmla="*/ 2598 h 10108"/>
              <a:gd name="T30" fmla="*/ 9056 w 10108"/>
              <a:gd name="T31" fmla="*/ 2337 h 10108"/>
              <a:gd name="T32" fmla="*/ 9101 w 10108"/>
              <a:gd name="T33" fmla="*/ 2191 h 10108"/>
              <a:gd name="T34" fmla="*/ 5054 w 10108"/>
              <a:gd name="T35" fmla="*/ 98 h 10108"/>
              <a:gd name="T36" fmla="*/ 97 w 10108"/>
              <a:gd name="T37" fmla="*/ 5054 h 10108"/>
              <a:gd name="T38" fmla="*/ 1907 w 10108"/>
              <a:gd name="T39" fmla="*/ 8884 h 10108"/>
              <a:gd name="T40" fmla="*/ 2175 w 10108"/>
              <a:gd name="T41" fmla="*/ 8787 h 10108"/>
              <a:gd name="T42" fmla="*/ 2596 w 10108"/>
              <a:gd name="T43" fmla="*/ 9208 h 10108"/>
              <a:gd name="T44" fmla="*/ 2573 w 10108"/>
              <a:gd name="T45" fmla="*/ 9346 h 10108"/>
              <a:gd name="T46" fmla="*/ 5054 w 10108"/>
              <a:gd name="T47" fmla="*/ 10011 h 10108"/>
              <a:gd name="T48" fmla="*/ 10011 w 10108"/>
              <a:gd name="T49" fmla="*/ 5054 h 10108"/>
              <a:gd name="T50" fmla="*/ 9358 w 10108"/>
              <a:gd name="T51" fmla="*/ 2594 h 10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0108" h="10108">
                <a:moveTo>
                  <a:pt x="5054" y="0"/>
                </a:moveTo>
                <a:cubicBezTo>
                  <a:pt x="6752" y="0"/>
                  <a:pt x="8254" y="838"/>
                  <a:pt x="9170" y="2122"/>
                </a:cubicBezTo>
                <a:cubicBezTo>
                  <a:pt x="9212" y="2094"/>
                  <a:pt x="9262" y="2077"/>
                  <a:pt x="9316" y="2077"/>
                </a:cubicBezTo>
                <a:cubicBezTo>
                  <a:pt x="9460" y="2077"/>
                  <a:pt x="9576" y="2194"/>
                  <a:pt x="9576" y="2337"/>
                </a:cubicBezTo>
                <a:cubicBezTo>
                  <a:pt x="9576" y="2432"/>
                  <a:pt x="9526" y="2515"/>
                  <a:pt x="9450" y="2560"/>
                </a:cubicBezTo>
                <a:cubicBezTo>
                  <a:pt x="9869" y="3296"/>
                  <a:pt x="10108" y="4147"/>
                  <a:pt x="10108" y="5054"/>
                </a:cubicBezTo>
                <a:cubicBezTo>
                  <a:pt x="10108" y="7845"/>
                  <a:pt x="7845" y="10108"/>
                  <a:pt x="5054" y="10108"/>
                </a:cubicBezTo>
                <a:cubicBezTo>
                  <a:pt x="4135" y="10108"/>
                  <a:pt x="3273" y="9863"/>
                  <a:pt x="2531" y="9434"/>
                </a:cubicBezTo>
                <a:cubicBezTo>
                  <a:pt x="2456" y="9552"/>
                  <a:pt x="2325" y="9630"/>
                  <a:pt x="2175" y="9630"/>
                </a:cubicBezTo>
                <a:cubicBezTo>
                  <a:pt x="1943" y="9630"/>
                  <a:pt x="1754" y="9441"/>
                  <a:pt x="1754" y="9208"/>
                </a:cubicBezTo>
                <a:cubicBezTo>
                  <a:pt x="1754" y="9113"/>
                  <a:pt x="1786" y="9025"/>
                  <a:pt x="1840" y="8954"/>
                </a:cubicBezTo>
                <a:cubicBezTo>
                  <a:pt x="716" y="8027"/>
                  <a:pt x="0" y="6624"/>
                  <a:pt x="0" y="5054"/>
                </a:cubicBezTo>
                <a:cubicBezTo>
                  <a:pt x="0" y="2264"/>
                  <a:pt x="2263" y="0"/>
                  <a:pt x="5054" y="0"/>
                </a:cubicBezTo>
                <a:close/>
                <a:moveTo>
                  <a:pt x="9358" y="2594"/>
                </a:moveTo>
                <a:cubicBezTo>
                  <a:pt x="9344" y="2596"/>
                  <a:pt x="9330" y="2598"/>
                  <a:pt x="9316" y="2598"/>
                </a:cubicBezTo>
                <a:cubicBezTo>
                  <a:pt x="9172" y="2598"/>
                  <a:pt x="9056" y="2481"/>
                  <a:pt x="9056" y="2337"/>
                </a:cubicBezTo>
                <a:cubicBezTo>
                  <a:pt x="9056" y="2283"/>
                  <a:pt x="9072" y="2233"/>
                  <a:pt x="9101" y="2191"/>
                </a:cubicBezTo>
                <a:cubicBezTo>
                  <a:pt x="8203" y="925"/>
                  <a:pt x="6725" y="98"/>
                  <a:pt x="5054" y="98"/>
                </a:cubicBezTo>
                <a:cubicBezTo>
                  <a:pt x="2317" y="98"/>
                  <a:pt x="97" y="2317"/>
                  <a:pt x="97" y="5054"/>
                </a:cubicBezTo>
                <a:cubicBezTo>
                  <a:pt x="97" y="6597"/>
                  <a:pt x="802" y="7975"/>
                  <a:pt x="1907" y="8884"/>
                </a:cubicBezTo>
                <a:cubicBezTo>
                  <a:pt x="1980" y="8823"/>
                  <a:pt x="2073" y="8787"/>
                  <a:pt x="2175" y="8787"/>
                </a:cubicBezTo>
                <a:cubicBezTo>
                  <a:pt x="2408" y="8787"/>
                  <a:pt x="2596" y="8976"/>
                  <a:pt x="2596" y="9208"/>
                </a:cubicBezTo>
                <a:cubicBezTo>
                  <a:pt x="2596" y="9257"/>
                  <a:pt x="2588" y="9303"/>
                  <a:pt x="2573" y="9346"/>
                </a:cubicBezTo>
                <a:cubicBezTo>
                  <a:pt x="3303" y="9769"/>
                  <a:pt x="4150" y="10011"/>
                  <a:pt x="5054" y="10011"/>
                </a:cubicBezTo>
                <a:cubicBezTo>
                  <a:pt x="7791" y="10011"/>
                  <a:pt x="10011" y="7792"/>
                  <a:pt x="10011" y="5054"/>
                </a:cubicBezTo>
                <a:cubicBezTo>
                  <a:pt x="10011" y="4159"/>
                  <a:pt x="9773" y="3319"/>
                  <a:pt x="9358" y="259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121908" tIns="60954" rIns="121908" bIns="60954" numCol="1" anchor="t" anchorCtr="0" compatLnSpc="1"/>
          <a:lstStyle/>
          <a:p>
            <a:endParaRPr lang="zh-CN" altLang="en-US"/>
          </a:p>
        </p:txBody>
      </p:sp>
      <p:sp>
        <p:nvSpPr>
          <p:cNvPr id="69" name="Freeform 8"/>
          <p:cNvSpPr>
            <a:spLocks noEditPoints="1"/>
          </p:cNvSpPr>
          <p:nvPr/>
        </p:nvSpPr>
        <p:spPr bwMode="auto">
          <a:xfrm>
            <a:off x="1976659" y="1428667"/>
            <a:ext cx="4078748" cy="4152901"/>
          </a:xfrm>
          <a:custGeom>
            <a:avLst/>
            <a:gdLst>
              <a:gd name="T0" fmla="*/ 5809 w 11634"/>
              <a:gd name="T1" fmla="*/ 222 h 11841"/>
              <a:gd name="T2" fmla="*/ 11618 w 11634"/>
              <a:gd name="T3" fmla="*/ 6032 h 11841"/>
              <a:gd name="T4" fmla="*/ 11409 w 11634"/>
              <a:gd name="T5" fmla="*/ 7579 h 11841"/>
              <a:gd name="T6" fmla="*/ 11634 w 11634"/>
              <a:gd name="T7" fmla="*/ 7940 h 11841"/>
              <a:gd name="T8" fmla="*/ 11232 w 11634"/>
              <a:gd name="T9" fmla="*/ 8343 h 11841"/>
              <a:gd name="T10" fmla="*/ 11144 w 11634"/>
              <a:gd name="T11" fmla="*/ 8333 h 11841"/>
              <a:gd name="T12" fmla="*/ 5809 w 11634"/>
              <a:gd name="T13" fmla="*/ 11841 h 11841"/>
              <a:gd name="T14" fmla="*/ 0 w 11634"/>
              <a:gd name="T15" fmla="*/ 6032 h 11841"/>
              <a:gd name="T16" fmla="*/ 4613 w 11634"/>
              <a:gd name="T17" fmla="*/ 346 h 11841"/>
              <a:gd name="T18" fmla="*/ 4610 w 11634"/>
              <a:gd name="T19" fmla="*/ 307 h 11841"/>
              <a:gd name="T20" fmla="*/ 4917 w 11634"/>
              <a:gd name="T21" fmla="*/ 0 h 11841"/>
              <a:gd name="T22" fmla="*/ 5220 w 11634"/>
              <a:gd name="T23" fmla="*/ 252 h 11841"/>
              <a:gd name="T24" fmla="*/ 5809 w 11634"/>
              <a:gd name="T25" fmla="*/ 222 h 11841"/>
              <a:gd name="T26" fmla="*/ 5225 w 11634"/>
              <a:gd name="T27" fmla="*/ 301 h 11841"/>
              <a:gd name="T28" fmla="*/ 5225 w 11634"/>
              <a:gd name="T29" fmla="*/ 307 h 11841"/>
              <a:gd name="T30" fmla="*/ 4917 w 11634"/>
              <a:gd name="T31" fmla="*/ 615 h 11841"/>
              <a:gd name="T32" fmla="*/ 4624 w 11634"/>
              <a:gd name="T33" fmla="*/ 399 h 11841"/>
              <a:gd name="T34" fmla="*/ 45 w 11634"/>
              <a:gd name="T35" fmla="*/ 6032 h 11841"/>
              <a:gd name="T36" fmla="*/ 5809 w 11634"/>
              <a:gd name="T37" fmla="*/ 11798 h 11841"/>
              <a:gd name="T38" fmla="*/ 11081 w 11634"/>
              <a:gd name="T39" fmla="*/ 8313 h 11841"/>
              <a:gd name="T40" fmla="*/ 10830 w 11634"/>
              <a:gd name="T41" fmla="*/ 7940 h 11841"/>
              <a:gd name="T42" fmla="*/ 11232 w 11634"/>
              <a:gd name="T43" fmla="*/ 7538 h 11841"/>
              <a:gd name="T44" fmla="*/ 11357 w 11634"/>
              <a:gd name="T45" fmla="*/ 7558 h 11841"/>
              <a:gd name="T46" fmla="*/ 11572 w 11634"/>
              <a:gd name="T47" fmla="*/ 6032 h 11841"/>
              <a:gd name="T48" fmla="*/ 5809 w 11634"/>
              <a:gd name="T49" fmla="*/ 270 h 11841"/>
              <a:gd name="T50" fmla="*/ 5225 w 11634"/>
              <a:gd name="T51" fmla="*/ 301 h 118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1634" h="11841">
                <a:moveTo>
                  <a:pt x="5809" y="222"/>
                </a:moveTo>
                <a:cubicBezTo>
                  <a:pt x="9017" y="222"/>
                  <a:pt x="11618" y="2824"/>
                  <a:pt x="11618" y="6032"/>
                </a:cubicBezTo>
                <a:cubicBezTo>
                  <a:pt x="11618" y="6568"/>
                  <a:pt x="11545" y="7087"/>
                  <a:pt x="11409" y="7579"/>
                </a:cubicBezTo>
                <a:cubicBezTo>
                  <a:pt x="11542" y="7645"/>
                  <a:pt x="11634" y="7782"/>
                  <a:pt x="11634" y="7940"/>
                </a:cubicBezTo>
                <a:cubicBezTo>
                  <a:pt x="11634" y="8162"/>
                  <a:pt x="11454" y="8343"/>
                  <a:pt x="11232" y="8343"/>
                </a:cubicBezTo>
                <a:cubicBezTo>
                  <a:pt x="11202" y="8343"/>
                  <a:pt x="11172" y="8339"/>
                  <a:pt x="11144" y="8333"/>
                </a:cubicBezTo>
                <a:cubicBezTo>
                  <a:pt x="10253" y="10396"/>
                  <a:pt x="8199" y="11841"/>
                  <a:pt x="5809" y="11841"/>
                </a:cubicBezTo>
                <a:cubicBezTo>
                  <a:pt x="2601" y="11841"/>
                  <a:pt x="0" y="9239"/>
                  <a:pt x="0" y="6032"/>
                </a:cubicBezTo>
                <a:cubicBezTo>
                  <a:pt x="0" y="3234"/>
                  <a:pt x="1979" y="898"/>
                  <a:pt x="4613" y="346"/>
                </a:cubicBezTo>
                <a:cubicBezTo>
                  <a:pt x="4611" y="333"/>
                  <a:pt x="4610" y="320"/>
                  <a:pt x="4610" y="307"/>
                </a:cubicBezTo>
                <a:cubicBezTo>
                  <a:pt x="4610" y="138"/>
                  <a:pt x="4748" y="0"/>
                  <a:pt x="4917" y="0"/>
                </a:cubicBezTo>
                <a:cubicBezTo>
                  <a:pt x="5068" y="0"/>
                  <a:pt x="5194" y="109"/>
                  <a:pt x="5220" y="252"/>
                </a:cubicBezTo>
                <a:cubicBezTo>
                  <a:pt x="5414" y="233"/>
                  <a:pt x="5610" y="222"/>
                  <a:pt x="5809" y="222"/>
                </a:cubicBezTo>
                <a:close/>
                <a:moveTo>
                  <a:pt x="5225" y="301"/>
                </a:moveTo>
                <a:lnTo>
                  <a:pt x="5225" y="307"/>
                </a:lnTo>
                <a:cubicBezTo>
                  <a:pt x="5225" y="477"/>
                  <a:pt x="5087" y="615"/>
                  <a:pt x="4917" y="615"/>
                </a:cubicBezTo>
                <a:cubicBezTo>
                  <a:pt x="4780" y="615"/>
                  <a:pt x="4663" y="524"/>
                  <a:pt x="4624" y="399"/>
                </a:cubicBezTo>
                <a:cubicBezTo>
                  <a:pt x="2050" y="965"/>
                  <a:pt x="45" y="3320"/>
                  <a:pt x="45" y="6032"/>
                </a:cubicBezTo>
                <a:cubicBezTo>
                  <a:pt x="45" y="9148"/>
                  <a:pt x="2693" y="11798"/>
                  <a:pt x="5809" y="11798"/>
                </a:cubicBezTo>
                <a:cubicBezTo>
                  <a:pt x="8122" y="11798"/>
                  <a:pt x="10175" y="10339"/>
                  <a:pt x="11081" y="8313"/>
                </a:cubicBezTo>
                <a:cubicBezTo>
                  <a:pt x="10934" y="8253"/>
                  <a:pt x="10830" y="8109"/>
                  <a:pt x="10830" y="7940"/>
                </a:cubicBezTo>
                <a:cubicBezTo>
                  <a:pt x="10830" y="7718"/>
                  <a:pt x="11010" y="7538"/>
                  <a:pt x="11232" y="7538"/>
                </a:cubicBezTo>
                <a:cubicBezTo>
                  <a:pt x="11276" y="7538"/>
                  <a:pt x="11318" y="7545"/>
                  <a:pt x="11357" y="7558"/>
                </a:cubicBezTo>
                <a:cubicBezTo>
                  <a:pt x="11497" y="7069"/>
                  <a:pt x="11572" y="6557"/>
                  <a:pt x="11572" y="6032"/>
                </a:cubicBezTo>
                <a:cubicBezTo>
                  <a:pt x="11572" y="2915"/>
                  <a:pt x="8926" y="270"/>
                  <a:pt x="5809" y="270"/>
                </a:cubicBezTo>
                <a:cubicBezTo>
                  <a:pt x="5612" y="270"/>
                  <a:pt x="5417" y="280"/>
                  <a:pt x="5225" y="301"/>
                </a:cubicBez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solidFill>
              <a:schemeClr val="tx2"/>
            </a:solidFill>
          </a:ln>
        </p:spPr>
        <p:txBody>
          <a:bodyPr vert="horz" wrap="square" lIns="121908" tIns="60954" rIns="121908" bIns="60954" numCol="1" anchor="t" anchorCtr="0" compatLnSpc="1"/>
          <a:lstStyle/>
          <a:p>
            <a:endParaRPr lang="zh-CN" altLang="en-US"/>
          </a:p>
        </p:txBody>
      </p:sp>
      <p:grpSp>
        <p:nvGrpSpPr>
          <p:cNvPr id="70" name="组合 69"/>
          <p:cNvGrpSpPr/>
          <p:nvPr/>
        </p:nvGrpSpPr>
        <p:grpSpPr>
          <a:xfrm>
            <a:off x="2712252" y="2201168"/>
            <a:ext cx="2607562" cy="2607901"/>
            <a:chOff x="7775848" y="3879193"/>
            <a:chExt cx="2736304" cy="2736304"/>
          </a:xfrm>
        </p:grpSpPr>
        <p:sp>
          <p:nvSpPr>
            <p:cNvPr id="71" name="空心弧 70"/>
            <p:cNvSpPr/>
            <p:nvPr/>
          </p:nvSpPr>
          <p:spPr>
            <a:xfrm>
              <a:off x="7775848" y="3879193"/>
              <a:ext cx="2736304" cy="2736304"/>
            </a:xfrm>
            <a:prstGeom prst="blockArc">
              <a:avLst>
                <a:gd name="adj1" fmla="val 20063004"/>
                <a:gd name="adj2" fmla="val 531664"/>
                <a:gd name="adj3" fmla="val 2996"/>
              </a:avLst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2" name="空心弧 71"/>
            <p:cNvSpPr/>
            <p:nvPr/>
          </p:nvSpPr>
          <p:spPr>
            <a:xfrm>
              <a:off x="7775848" y="3879193"/>
              <a:ext cx="2736304" cy="2736304"/>
            </a:xfrm>
            <a:prstGeom prst="blockArc">
              <a:avLst>
                <a:gd name="adj1" fmla="val 1190086"/>
                <a:gd name="adj2" fmla="val 18723865"/>
                <a:gd name="adj3" fmla="val 249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2403089" y="1904884"/>
            <a:ext cx="3225889" cy="3200467"/>
            <a:chOff x="-472367" y="2816387"/>
            <a:chExt cx="3408836" cy="3381052"/>
          </a:xfrm>
        </p:grpSpPr>
        <p:sp>
          <p:nvSpPr>
            <p:cNvPr id="74" name="空心弧 73"/>
            <p:cNvSpPr/>
            <p:nvPr/>
          </p:nvSpPr>
          <p:spPr>
            <a:xfrm>
              <a:off x="-411251" y="2826703"/>
              <a:ext cx="3347720" cy="3347720"/>
            </a:xfrm>
            <a:prstGeom prst="blockArc">
              <a:avLst>
                <a:gd name="adj1" fmla="val 4773451"/>
                <a:gd name="adj2" fmla="val 6763489"/>
                <a:gd name="adj3" fmla="val 3320"/>
              </a:avLst>
            </a:prstGeom>
            <a:solidFill>
              <a:schemeClr val="bg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5" name="空心弧 74"/>
            <p:cNvSpPr/>
            <p:nvPr/>
          </p:nvSpPr>
          <p:spPr>
            <a:xfrm>
              <a:off x="-472367" y="2816387"/>
              <a:ext cx="3381052" cy="3381052"/>
            </a:xfrm>
            <a:prstGeom prst="blockArc">
              <a:avLst>
                <a:gd name="adj1" fmla="val 7778583"/>
                <a:gd name="adj2" fmla="val 3633558"/>
                <a:gd name="adj3" fmla="val 1206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2119527" y="1608367"/>
            <a:ext cx="3793010" cy="3793503"/>
            <a:chOff x="-1374137" y="-962811"/>
            <a:chExt cx="4062400" cy="4062398"/>
          </a:xfrm>
        </p:grpSpPr>
        <p:sp>
          <p:nvSpPr>
            <p:cNvPr id="77" name="空心弧 76"/>
            <p:cNvSpPr/>
            <p:nvPr/>
          </p:nvSpPr>
          <p:spPr>
            <a:xfrm>
              <a:off x="-1374137" y="-962811"/>
              <a:ext cx="4062400" cy="4062398"/>
            </a:xfrm>
            <a:prstGeom prst="blockArc">
              <a:avLst>
                <a:gd name="adj1" fmla="val 14595268"/>
                <a:gd name="adj2" fmla="val 10706091"/>
                <a:gd name="adj3" fmla="val 2157"/>
              </a:avLst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78" name="空心弧 77"/>
            <p:cNvSpPr/>
            <p:nvPr/>
          </p:nvSpPr>
          <p:spPr>
            <a:xfrm>
              <a:off x="-1374137" y="-962811"/>
              <a:ext cx="4062400" cy="4062398"/>
            </a:xfrm>
            <a:prstGeom prst="blockArc">
              <a:avLst>
                <a:gd name="adj1" fmla="val 11707883"/>
                <a:gd name="adj2" fmla="val 13329711"/>
                <a:gd name="adj3" fmla="val 337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1847529" y="1336334"/>
            <a:ext cx="4337009" cy="4344633"/>
            <a:chOff x="2424469" y="308571"/>
            <a:chExt cx="4582970" cy="4590429"/>
          </a:xfrm>
        </p:grpSpPr>
        <p:sp>
          <p:nvSpPr>
            <p:cNvPr id="80" name="空心弧 79"/>
            <p:cNvSpPr/>
            <p:nvPr/>
          </p:nvSpPr>
          <p:spPr>
            <a:xfrm>
              <a:off x="2434895" y="336889"/>
              <a:ext cx="4562117" cy="4562111"/>
            </a:xfrm>
            <a:prstGeom prst="blockArc">
              <a:avLst>
                <a:gd name="adj1" fmla="val 18332790"/>
                <a:gd name="adj2" fmla="val 19956715"/>
                <a:gd name="adj3" fmla="val 3190"/>
              </a:avLst>
            </a:prstGeom>
            <a:solidFill>
              <a:schemeClr val="accent1">
                <a:alpha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  <p:sp>
          <p:nvSpPr>
            <p:cNvPr id="81" name="空心弧 80"/>
            <p:cNvSpPr/>
            <p:nvPr/>
          </p:nvSpPr>
          <p:spPr>
            <a:xfrm flipH="1" flipV="1">
              <a:off x="2424469" y="308571"/>
              <a:ext cx="4582970" cy="4582964"/>
            </a:xfrm>
            <a:prstGeom prst="blockArc">
              <a:avLst>
                <a:gd name="adj1" fmla="val 18332790"/>
                <a:gd name="adj2" fmla="val 19956715"/>
                <a:gd name="adj3" fmla="val 3190"/>
              </a:avLst>
            </a:prstGeom>
            <a:no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ea typeface="微软雅黑" panose="020B0503020204020204" pitchFamily="34" charset="-122"/>
              </a:endParaRPr>
            </a:p>
          </p:txBody>
        </p:sp>
      </p:grpSp>
      <p:sp>
        <p:nvSpPr>
          <p:cNvPr id="82" name="空心弧 81"/>
          <p:cNvSpPr/>
          <p:nvPr/>
        </p:nvSpPr>
        <p:spPr>
          <a:xfrm>
            <a:off x="3113449" y="522939"/>
            <a:ext cx="4420017" cy="6057500"/>
          </a:xfrm>
          <a:prstGeom prst="blockArc">
            <a:avLst>
              <a:gd name="adj1" fmla="val 17676490"/>
              <a:gd name="adj2" fmla="val 4051999"/>
              <a:gd name="adj3" fmla="val 474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3" name="椭圆 82"/>
          <p:cNvSpPr/>
          <p:nvPr/>
        </p:nvSpPr>
        <p:spPr>
          <a:xfrm>
            <a:off x="6545348" y="1082932"/>
            <a:ext cx="633957" cy="63404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r>
              <a:rPr lang="en-US" altLang="zh-CN" sz="3200" b="1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7273166" y="1098775"/>
            <a:ext cx="861750" cy="528722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400" b="1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引言</a:t>
            </a:r>
          </a:p>
        </p:txBody>
      </p:sp>
      <p:sp>
        <p:nvSpPr>
          <p:cNvPr id="87" name="椭圆 86"/>
          <p:cNvSpPr/>
          <p:nvPr/>
        </p:nvSpPr>
        <p:spPr>
          <a:xfrm>
            <a:off x="7168591" y="2642796"/>
            <a:ext cx="633957" cy="63404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852253" y="2655224"/>
            <a:ext cx="2400633" cy="528722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400" b="1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测试结果及发现</a:t>
            </a:r>
          </a:p>
        </p:txBody>
      </p:sp>
      <p:sp>
        <p:nvSpPr>
          <p:cNvPr id="91" name="椭圆 90"/>
          <p:cNvSpPr/>
          <p:nvPr/>
        </p:nvSpPr>
        <p:spPr>
          <a:xfrm>
            <a:off x="6894898" y="1884148"/>
            <a:ext cx="633957" cy="6340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7788736" y="4356752"/>
            <a:ext cx="1477303" cy="528722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400" b="1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综合评价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D1BA8AE-9A8C-4211-867A-3AA1E0404154}"/>
              </a:ext>
            </a:extLst>
          </p:cNvPr>
          <p:cNvSpPr/>
          <p:nvPr/>
        </p:nvSpPr>
        <p:spPr>
          <a:xfrm>
            <a:off x="7528855" y="1943884"/>
            <a:ext cx="1477303" cy="528722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400" b="1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测试概要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6EE3BC4-A355-4179-AABA-AB01EC81F7C1}"/>
              </a:ext>
            </a:extLst>
          </p:cNvPr>
          <p:cNvSpPr/>
          <p:nvPr/>
        </p:nvSpPr>
        <p:spPr>
          <a:xfrm>
            <a:off x="7900303" y="3505988"/>
            <a:ext cx="1477303" cy="528722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400" b="1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测试总结</a:t>
            </a:r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ABBE7E4B-F8E3-45C5-926A-245E0DA997CE}"/>
              </a:ext>
            </a:extLst>
          </p:cNvPr>
          <p:cNvSpPr/>
          <p:nvPr/>
        </p:nvSpPr>
        <p:spPr>
          <a:xfrm>
            <a:off x="7075097" y="4306151"/>
            <a:ext cx="633957" cy="63404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3E806F30-87E7-4322-990B-B35FEED85B82}"/>
              </a:ext>
            </a:extLst>
          </p:cNvPr>
          <p:cNvSpPr/>
          <p:nvPr/>
        </p:nvSpPr>
        <p:spPr>
          <a:xfrm>
            <a:off x="7165331" y="3450042"/>
            <a:ext cx="633957" cy="6340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3F5D67A0-56B7-44D9-813E-C0EB5CCEEC43}"/>
              </a:ext>
            </a:extLst>
          </p:cNvPr>
          <p:cNvSpPr/>
          <p:nvPr/>
        </p:nvSpPr>
        <p:spPr>
          <a:xfrm>
            <a:off x="6736937" y="5112662"/>
            <a:ext cx="633957" cy="6340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B9DFC450-CD68-480C-B6FD-9CBA4C80E580}"/>
              </a:ext>
            </a:extLst>
          </p:cNvPr>
          <p:cNvSpPr/>
          <p:nvPr/>
        </p:nvSpPr>
        <p:spPr>
          <a:xfrm>
            <a:off x="7406548" y="5152245"/>
            <a:ext cx="1477303" cy="528722"/>
          </a:xfrm>
          <a:prstGeom prst="rect">
            <a:avLst/>
          </a:prstGeom>
        </p:spPr>
        <p:txBody>
          <a:bodyPr wrap="none" lIns="121908" tIns="60954" rIns="121908" bIns="60954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2400" b="1" kern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代码清单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16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16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16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8" presetClass="emph" presetSubtype="0" repeatCount="indefinite" fill="hold" grpId="1" nodeType="withEffect">
                                  <p:stCondLst>
                                    <p:cond delay="160"/>
                                  </p:stCondLst>
                                  <p:childTnLst>
                                    <p:animRot by="21600000">
                                      <p:cBhvr>
                                        <p:cTn id="51" dur="4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2" presetID="8" presetClass="emph" presetSubtype="0" repeatCount="indefinite" fill="hold" grpId="1" nodeType="withEffect">
                                  <p:stCondLst>
                                    <p:cond delay="160"/>
                                  </p:stCondLst>
                                  <p:childTnLst>
                                    <p:animRot by="-21600000">
                                      <p:cBhvr>
                                        <p:cTn id="53" dur="3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8" presetClass="emph" presetSubtype="0" repeatCount="indefinite" fill="hold" grpId="1" nodeType="withEffect">
                                  <p:stCondLst>
                                    <p:cond delay="160"/>
                                  </p:stCondLst>
                                  <p:childTnLst>
                                    <p:animRot by="-21600000">
                                      <p:cBhvr>
                                        <p:cTn id="55" dur="4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8" presetClass="emph" presetSubtype="0" repeatCount="indefinite" fill="hold" grpId="1" nodeType="withEffect">
                                  <p:stCondLst>
                                    <p:cond delay="160"/>
                                  </p:stCondLst>
                                  <p:childTnLst>
                                    <p:animRot by="-21600000">
                                      <p:cBhvr>
                                        <p:cTn id="57" dur="4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8" presetClass="emph" presetSubtype="0" repeatCount="indefinite" fill="hold" nodeType="withEffect">
                                  <p:stCondLst>
                                    <p:cond delay="160"/>
                                  </p:stCondLst>
                                  <p:childTnLst>
                                    <p:animRot by="-21600000">
                                      <p:cBhvr>
                                        <p:cTn id="59" dur="3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8" presetClass="emph" presetSubtype="0" repeatCount="indefinite" fill="hold" nodeType="withEffect">
                                  <p:stCondLst>
                                    <p:cond delay="160"/>
                                  </p:stCondLst>
                                  <p:childTnLst>
                                    <p:animRot by="21600000">
                                      <p:cBhvr>
                                        <p:cTn id="61" dur="4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8" presetClass="emph" presetSubtype="0" repeatCount="indefinite" fill="hold" nodeType="withEffect">
                                  <p:stCondLst>
                                    <p:cond delay="160"/>
                                  </p:stCondLst>
                                  <p:childTnLst>
                                    <p:animRot by="-21600000">
                                      <p:cBhvr>
                                        <p:cTn id="63" dur="4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8" presetClass="emph" presetSubtype="0" repeatCount="indefinite" fill="hold" nodeType="withEffect">
                                  <p:stCondLst>
                                    <p:cond delay="160"/>
                                  </p:stCondLst>
                                  <p:childTnLst>
                                    <p:animRot by="21600000">
                                      <p:cBhvr>
                                        <p:cTn id="65" dur="4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6" presetID="16" presetClass="entr" presetSubtype="42" fill="hold" grpId="0" nodeType="withEffect">
                                  <p:stCondLst>
                                    <p:cond delay="166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6" presetClass="path" presetSubtype="0" accel="50000" decel="50000" fill="hold" grpId="1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23403 0.27809 L 3.33333E-6 -4.07407E-6 " pathEditMode="relative" rAng="0" ptsTypes="AA">
                                      <p:cBhvr>
                                        <p:cTn id="7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01" y="-13920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6" presetClass="path" presetSubtype="0" accel="50000" decel="5000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0.27483 -0.00062 L 3.33333E-6 3.82716E-6 " pathEditMode="relative" rAng="0" ptsTypes="AA">
                                      <p:cBhvr>
                                        <p:cTn id="8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33" y="31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6" presetClass="path" presetSubtype="0" accel="50000" decel="5000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Motion origin="layout" path="M -0.23281 -0.29383 L -2.77778E-6 3.95062E-6 " pathEditMode="relative" rAng="0" ptsTypes="AA">
                                      <p:cBhvr>
                                        <p:cTn id="8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32" y="14691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6" presetClass="path" presetSubtype="0" accel="50000" decel="50000" fill="hold" grpId="1" nodeType="withEffect">
                                  <p:stCondLst>
                                    <p:cond delay="3500"/>
                                  </p:stCondLst>
                                  <p:childTnLst>
                                    <p:animMotion origin="layout" path="M -0.27483 -0.00062 L 3.33333E-6 3.82716E-6 " pathEditMode="relative" rAng="0" ptsTypes="AA">
                                      <p:cBhvr>
                                        <p:cTn id="10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33" y="31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6" presetClass="path" presetSubtype="0" accel="50000" decel="5000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Motion origin="layout" path="M -0.23281 -0.29383 L -2.77778E-6 3.95062E-6 " pathEditMode="relative" rAng="0" ptsTypes="AA">
                                      <p:cBhvr>
                                        <p:cTn id="10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32" y="14691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6" presetClass="path" presetSubtype="0" accel="50000" decel="50000" fill="hold" grpId="1" nodeType="withEffect">
                                  <p:stCondLst>
                                    <p:cond delay="5500"/>
                                  </p:stCondLst>
                                  <p:childTnLst>
                                    <p:animMotion origin="layout" path="M -0.23281 -0.29383 L -2.77778E-6 3.95062E-6 " pathEditMode="relative" rAng="0" ptsTypes="AA">
                                      <p:cBhvr>
                                        <p:cTn id="1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32" y="14691"/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82" grpId="0" animBg="1"/>
      <p:bldP spid="83" grpId="0" animBg="1"/>
      <p:bldP spid="83" grpId="1" animBg="1"/>
      <p:bldP spid="84" grpId="0"/>
      <p:bldP spid="87" grpId="0" animBg="1"/>
      <p:bldP spid="87" grpId="1" animBg="1"/>
      <p:bldP spid="88" grpId="0"/>
      <p:bldP spid="91" grpId="0" animBg="1"/>
      <p:bldP spid="91" grpId="1" animBg="1"/>
      <p:bldP spid="92" grpId="0"/>
      <p:bldP spid="28" grpId="0"/>
      <p:bldP spid="29" grpId="0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440"/>
          <p:cNvSpPr/>
          <p:nvPr/>
        </p:nvSpPr>
        <p:spPr bwMode="auto">
          <a:xfrm rot="14400000">
            <a:off x="5818929" y="1172900"/>
            <a:ext cx="1305964" cy="1986577"/>
          </a:xfrm>
          <a:custGeom>
            <a:avLst/>
            <a:gdLst>
              <a:gd name="T0" fmla="*/ 2147483647 w 760"/>
              <a:gd name="T1" fmla="*/ 2147483647 h 1166"/>
              <a:gd name="T2" fmla="*/ 2147483647 w 760"/>
              <a:gd name="T3" fmla="*/ 2147483647 h 1166"/>
              <a:gd name="T4" fmla="*/ 2147483647 w 760"/>
              <a:gd name="T5" fmla="*/ 2147483647 h 1166"/>
              <a:gd name="T6" fmla="*/ 2147483647 w 760"/>
              <a:gd name="T7" fmla="*/ 2147483647 h 1166"/>
              <a:gd name="T8" fmla="*/ 2147483647 w 760"/>
              <a:gd name="T9" fmla="*/ 2147483647 h 1166"/>
              <a:gd name="T10" fmla="*/ 2147483647 w 760"/>
              <a:gd name="T11" fmla="*/ 2147483647 h 1166"/>
              <a:gd name="T12" fmla="*/ 2147483647 w 760"/>
              <a:gd name="T13" fmla="*/ 2147483647 h 1166"/>
              <a:gd name="T14" fmla="*/ 2147483647 w 760"/>
              <a:gd name="T15" fmla="*/ 2147483647 h 1166"/>
              <a:gd name="T16" fmla="*/ 2147483647 w 760"/>
              <a:gd name="T17" fmla="*/ 2147483647 h 1166"/>
              <a:gd name="T18" fmla="*/ 2147483647 w 760"/>
              <a:gd name="T19" fmla="*/ 2147483647 h 1166"/>
              <a:gd name="T20" fmla="*/ 2147483647 w 760"/>
              <a:gd name="T21" fmla="*/ 2147483647 h 1166"/>
              <a:gd name="T22" fmla="*/ 2147483647 w 760"/>
              <a:gd name="T23" fmla="*/ 2147483647 h 1166"/>
              <a:gd name="T24" fmla="*/ 2147483647 w 760"/>
              <a:gd name="T25" fmla="*/ 2147483647 h 1166"/>
              <a:gd name="T26" fmla="*/ 2147483647 w 760"/>
              <a:gd name="T27" fmla="*/ 2147483647 h 1166"/>
              <a:gd name="T28" fmla="*/ 2147483647 w 760"/>
              <a:gd name="T29" fmla="*/ 2147483647 h 1166"/>
              <a:gd name="T30" fmla="*/ 2147483647 w 760"/>
              <a:gd name="T31" fmla="*/ 2147483647 h 1166"/>
              <a:gd name="T32" fmla="*/ 2147483647 w 760"/>
              <a:gd name="T33" fmla="*/ 2147483647 h 1166"/>
              <a:gd name="T34" fmla="*/ 2147483647 w 760"/>
              <a:gd name="T35" fmla="*/ 2147483647 h 1166"/>
              <a:gd name="T36" fmla="*/ 2147483647 w 760"/>
              <a:gd name="T37" fmla="*/ 2147483647 h 1166"/>
              <a:gd name="T38" fmla="*/ 2147483647 w 760"/>
              <a:gd name="T39" fmla="*/ 2147483647 h 1166"/>
              <a:gd name="T40" fmla="*/ 2147483647 w 760"/>
              <a:gd name="T41" fmla="*/ 2147483647 h 1166"/>
              <a:gd name="T42" fmla="*/ 2147483647 w 760"/>
              <a:gd name="T43" fmla="*/ 2147483647 h 1166"/>
              <a:gd name="T44" fmla="*/ 2147483647 w 760"/>
              <a:gd name="T45" fmla="*/ 2147483647 h 1166"/>
              <a:gd name="T46" fmla="*/ 2147483647 w 760"/>
              <a:gd name="T47" fmla="*/ 2147483647 h 1166"/>
              <a:gd name="T48" fmla="*/ 2147483647 w 760"/>
              <a:gd name="T49" fmla="*/ 2147483647 h 1166"/>
              <a:gd name="T50" fmla="*/ 2147483647 w 760"/>
              <a:gd name="T51" fmla="*/ 2147483647 h 1166"/>
              <a:gd name="T52" fmla="*/ 2147483647 w 760"/>
              <a:gd name="T53" fmla="*/ 2147483647 h 1166"/>
              <a:gd name="T54" fmla="*/ 2147483647 w 760"/>
              <a:gd name="T55" fmla="*/ 2147483647 h 1166"/>
              <a:gd name="T56" fmla="*/ 2147483647 w 760"/>
              <a:gd name="T57" fmla="*/ 2147483647 h 1166"/>
              <a:gd name="T58" fmla="*/ 2147483647 w 760"/>
              <a:gd name="T59" fmla="*/ 2147483647 h 1166"/>
              <a:gd name="T60" fmla="*/ 2147483647 w 760"/>
              <a:gd name="T61" fmla="*/ 2147483647 h 1166"/>
              <a:gd name="T62" fmla="*/ 2147483647 w 760"/>
              <a:gd name="T63" fmla="*/ 2147483647 h 1166"/>
              <a:gd name="T64" fmla="*/ 2147483647 w 760"/>
              <a:gd name="T65" fmla="*/ 2147483647 h 1166"/>
              <a:gd name="T66" fmla="*/ 2147483647 w 760"/>
              <a:gd name="T67" fmla="*/ 2147483647 h 1166"/>
              <a:gd name="T68" fmla="*/ 2147483647 w 760"/>
              <a:gd name="T69" fmla="*/ 2147483647 h 1166"/>
              <a:gd name="T70" fmla="*/ 2147483647 w 760"/>
              <a:gd name="T71" fmla="*/ 2147483647 h 1166"/>
              <a:gd name="T72" fmla="*/ 2147483647 w 760"/>
              <a:gd name="T73" fmla="*/ 2147483647 h 1166"/>
              <a:gd name="T74" fmla="*/ 2147483647 w 760"/>
              <a:gd name="T75" fmla="*/ 2147483647 h 1166"/>
              <a:gd name="T76" fmla="*/ 2147483647 w 760"/>
              <a:gd name="T77" fmla="*/ 2147483647 h 1166"/>
              <a:gd name="T78" fmla="*/ 2147483647 w 760"/>
              <a:gd name="T79" fmla="*/ 2147483647 h 1166"/>
              <a:gd name="T80" fmla="*/ 2147483647 w 760"/>
              <a:gd name="T81" fmla="*/ 2147483647 h 1166"/>
              <a:gd name="T82" fmla="*/ 2147483647 w 760"/>
              <a:gd name="T83" fmla="*/ 2147483647 h 1166"/>
              <a:gd name="T84" fmla="*/ 2147483647 w 760"/>
              <a:gd name="T85" fmla="*/ 2147483647 h 1166"/>
              <a:gd name="T86" fmla="*/ 2147483647 w 760"/>
              <a:gd name="T87" fmla="*/ 2147483647 h 1166"/>
              <a:gd name="T88" fmla="*/ 2147483647 w 760"/>
              <a:gd name="T89" fmla="*/ 0 h 116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760"/>
              <a:gd name="T136" fmla="*/ 0 h 1166"/>
              <a:gd name="T137" fmla="*/ 760 w 760"/>
              <a:gd name="T138" fmla="*/ 1166 h 116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760" h="1166">
                <a:moveTo>
                  <a:pt x="534" y="0"/>
                </a:moveTo>
                <a:lnTo>
                  <a:pt x="234" y="2"/>
                </a:lnTo>
                <a:lnTo>
                  <a:pt x="0" y="407"/>
                </a:lnTo>
                <a:lnTo>
                  <a:pt x="152" y="662"/>
                </a:lnTo>
                <a:lnTo>
                  <a:pt x="260" y="476"/>
                </a:lnTo>
                <a:lnTo>
                  <a:pt x="262" y="474"/>
                </a:lnTo>
                <a:lnTo>
                  <a:pt x="268" y="472"/>
                </a:lnTo>
                <a:lnTo>
                  <a:pt x="284" y="472"/>
                </a:lnTo>
                <a:lnTo>
                  <a:pt x="306" y="476"/>
                </a:lnTo>
                <a:lnTo>
                  <a:pt x="330" y="482"/>
                </a:lnTo>
                <a:lnTo>
                  <a:pt x="376" y="496"/>
                </a:lnTo>
                <a:lnTo>
                  <a:pt x="402" y="506"/>
                </a:lnTo>
                <a:lnTo>
                  <a:pt x="424" y="516"/>
                </a:lnTo>
                <a:lnTo>
                  <a:pt x="444" y="528"/>
                </a:lnTo>
                <a:lnTo>
                  <a:pt x="464" y="542"/>
                </a:lnTo>
                <a:lnTo>
                  <a:pt x="484" y="556"/>
                </a:lnTo>
                <a:lnTo>
                  <a:pt x="502" y="574"/>
                </a:lnTo>
                <a:lnTo>
                  <a:pt x="518" y="590"/>
                </a:lnTo>
                <a:lnTo>
                  <a:pt x="532" y="610"/>
                </a:lnTo>
                <a:lnTo>
                  <a:pt x="546" y="630"/>
                </a:lnTo>
                <a:lnTo>
                  <a:pt x="556" y="652"/>
                </a:lnTo>
                <a:lnTo>
                  <a:pt x="566" y="676"/>
                </a:lnTo>
                <a:lnTo>
                  <a:pt x="572" y="700"/>
                </a:lnTo>
                <a:lnTo>
                  <a:pt x="576" y="726"/>
                </a:lnTo>
                <a:lnTo>
                  <a:pt x="576" y="752"/>
                </a:lnTo>
                <a:lnTo>
                  <a:pt x="576" y="776"/>
                </a:lnTo>
                <a:lnTo>
                  <a:pt x="574" y="804"/>
                </a:lnTo>
                <a:lnTo>
                  <a:pt x="570" y="830"/>
                </a:lnTo>
                <a:lnTo>
                  <a:pt x="564" y="856"/>
                </a:lnTo>
                <a:lnTo>
                  <a:pt x="556" y="880"/>
                </a:lnTo>
                <a:lnTo>
                  <a:pt x="548" y="906"/>
                </a:lnTo>
                <a:lnTo>
                  <a:pt x="538" y="930"/>
                </a:lnTo>
                <a:lnTo>
                  <a:pt x="516" y="978"/>
                </a:lnTo>
                <a:lnTo>
                  <a:pt x="492" y="1020"/>
                </a:lnTo>
                <a:lnTo>
                  <a:pt x="476" y="1042"/>
                </a:lnTo>
                <a:lnTo>
                  <a:pt x="458" y="1064"/>
                </a:lnTo>
                <a:lnTo>
                  <a:pt x="438" y="1084"/>
                </a:lnTo>
                <a:lnTo>
                  <a:pt x="418" y="1104"/>
                </a:lnTo>
                <a:lnTo>
                  <a:pt x="396" y="1124"/>
                </a:lnTo>
                <a:lnTo>
                  <a:pt x="374" y="1140"/>
                </a:lnTo>
                <a:lnTo>
                  <a:pt x="350" y="1154"/>
                </a:lnTo>
                <a:lnTo>
                  <a:pt x="324" y="1166"/>
                </a:lnTo>
                <a:lnTo>
                  <a:pt x="384" y="1138"/>
                </a:lnTo>
                <a:lnTo>
                  <a:pt x="412" y="1122"/>
                </a:lnTo>
                <a:lnTo>
                  <a:pt x="440" y="1104"/>
                </a:lnTo>
                <a:lnTo>
                  <a:pt x="468" y="1086"/>
                </a:lnTo>
                <a:lnTo>
                  <a:pt x="494" y="1068"/>
                </a:lnTo>
                <a:lnTo>
                  <a:pt x="520" y="1048"/>
                </a:lnTo>
                <a:lnTo>
                  <a:pt x="546" y="1026"/>
                </a:lnTo>
                <a:lnTo>
                  <a:pt x="568" y="1004"/>
                </a:lnTo>
                <a:lnTo>
                  <a:pt x="592" y="980"/>
                </a:lnTo>
                <a:lnTo>
                  <a:pt x="614" y="956"/>
                </a:lnTo>
                <a:lnTo>
                  <a:pt x="634" y="932"/>
                </a:lnTo>
                <a:lnTo>
                  <a:pt x="652" y="904"/>
                </a:lnTo>
                <a:lnTo>
                  <a:pt x="670" y="878"/>
                </a:lnTo>
                <a:lnTo>
                  <a:pt x="688" y="848"/>
                </a:lnTo>
                <a:lnTo>
                  <a:pt x="702" y="820"/>
                </a:lnTo>
                <a:lnTo>
                  <a:pt x="720" y="782"/>
                </a:lnTo>
                <a:lnTo>
                  <a:pt x="734" y="744"/>
                </a:lnTo>
                <a:lnTo>
                  <a:pt x="744" y="702"/>
                </a:lnTo>
                <a:lnTo>
                  <a:pt x="752" y="662"/>
                </a:lnTo>
                <a:lnTo>
                  <a:pt x="758" y="620"/>
                </a:lnTo>
                <a:lnTo>
                  <a:pt x="760" y="578"/>
                </a:lnTo>
                <a:lnTo>
                  <a:pt x="758" y="538"/>
                </a:lnTo>
                <a:lnTo>
                  <a:pt x="750" y="496"/>
                </a:lnTo>
                <a:lnTo>
                  <a:pt x="742" y="466"/>
                </a:lnTo>
                <a:lnTo>
                  <a:pt x="730" y="436"/>
                </a:lnTo>
                <a:lnTo>
                  <a:pt x="714" y="410"/>
                </a:lnTo>
                <a:lnTo>
                  <a:pt x="696" y="384"/>
                </a:lnTo>
                <a:lnTo>
                  <a:pt x="676" y="358"/>
                </a:lnTo>
                <a:lnTo>
                  <a:pt x="654" y="336"/>
                </a:lnTo>
                <a:lnTo>
                  <a:pt x="632" y="314"/>
                </a:lnTo>
                <a:lnTo>
                  <a:pt x="608" y="294"/>
                </a:lnTo>
                <a:lnTo>
                  <a:pt x="576" y="270"/>
                </a:lnTo>
                <a:lnTo>
                  <a:pt x="518" y="228"/>
                </a:lnTo>
                <a:lnTo>
                  <a:pt x="486" y="206"/>
                </a:lnTo>
                <a:lnTo>
                  <a:pt x="460" y="190"/>
                </a:lnTo>
                <a:lnTo>
                  <a:pt x="440" y="180"/>
                </a:lnTo>
                <a:lnTo>
                  <a:pt x="434" y="178"/>
                </a:lnTo>
                <a:lnTo>
                  <a:pt x="430" y="180"/>
                </a:lnTo>
                <a:lnTo>
                  <a:pt x="534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  <a:round/>
          </a:ln>
        </p:spPr>
        <p:txBody>
          <a:bodyPr lIns="119466" tIns="59733" rIns="119466" bIns="59733"/>
          <a:lstStyle/>
          <a:p>
            <a:endParaRPr lang="zh-CN" altLang="en-US" sz="1200">
              <a:cs typeface="+mn-ea"/>
            </a:endParaRPr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集成测试</a:t>
            </a:r>
            <a:endParaRPr lang="zh-CN" altLang="en-US" dirty="0">
              <a:ea typeface="+mn-ea"/>
              <a:cs typeface="+mn-ea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4283DE7-779A-431E-B6B6-E031EEA25C75}"/>
              </a:ext>
            </a:extLst>
          </p:cNvPr>
          <p:cNvSpPr/>
          <p:nvPr/>
        </p:nvSpPr>
        <p:spPr>
          <a:xfrm>
            <a:off x="1643243" y="3936754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1.</a:t>
            </a:r>
            <a:r>
              <a:rPr lang="zh-CN" altLang="zh-CN" dirty="0"/>
              <a:t>先对主控制模块进行测试，将存根程序代替所有直接附属与主控制模块的模块。</a:t>
            </a:r>
          </a:p>
          <a:p>
            <a:r>
              <a:rPr lang="en-US" altLang="zh-CN" dirty="0"/>
              <a:t>2.</a:t>
            </a:r>
            <a:r>
              <a:rPr lang="zh-CN" altLang="zh-CN" dirty="0"/>
              <a:t>每次用一个实际模块代换一个存根程序。</a:t>
            </a:r>
          </a:p>
          <a:p>
            <a:r>
              <a:rPr lang="en-US" altLang="zh-CN" dirty="0"/>
              <a:t>3.</a:t>
            </a:r>
            <a:r>
              <a:rPr lang="zh-CN" altLang="zh-CN" dirty="0"/>
              <a:t>在结合进一个模块的同时进行测试</a:t>
            </a:r>
          </a:p>
          <a:p>
            <a:r>
              <a:rPr lang="en-US" altLang="zh-CN" dirty="0"/>
              <a:t>4.</a:t>
            </a:r>
            <a:r>
              <a:rPr lang="zh-CN" altLang="zh-CN" dirty="0"/>
              <a:t>在不断进行回归测试</a:t>
            </a:r>
          </a:p>
          <a:p>
            <a:r>
              <a:rPr lang="en-US" altLang="zh-CN" dirty="0"/>
              <a:t>5.</a:t>
            </a:r>
            <a:r>
              <a:rPr lang="zh-CN" altLang="zh-CN" dirty="0"/>
              <a:t>重复以上步骤。</a:t>
            </a:r>
          </a:p>
          <a:p>
            <a:r>
              <a:rPr lang="zh-CN" altLang="zh-CN" dirty="0"/>
              <a:t>未发现各模块接口间存在的问题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确认测试之</a:t>
            </a:r>
            <a:r>
              <a:rPr lang="en-US" altLang="zh-CN" dirty="0"/>
              <a:t>α</a:t>
            </a:r>
            <a:r>
              <a:rPr lang="zh-CN" altLang="en-US" dirty="0"/>
              <a:t>测试</a:t>
            </a:r>
            <a:endParaRPr lang="zh-CN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298D5FF-698F-4922-95EB-EA986B84F422}"/>
              </a:ext>
            </a:extLst>
          </p:cNvPr>
          <p:cNvSpPr/>
          <p:nvPr/>
        </p:nvSpPr>
        <p:spPr>
          <a:xfrm>
            <a:off x="1643243" y="1148743"/>
            <a:ext cx="939257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时间：</a:t>
            </a:r>
            <a:r>
              <a:rPr lang="en-US" altLang="zh-CN" dirty="0"/>
              <a:t>2019/5/26</a:t>
            </a:r>
            <a:endParaRPr lang="zh-CN" altLang="zh-CN" dirty="0"/>
          </a:p>
          <a:p>
            <a:r>
              <a:rPr lang="zh-CN" altLang="zh-CN" dirty="0"/>
              <a:t>地点：慕贤楼</a:t>
            </a:r>
          </a:p>
          <a:p>
            <a:r>
              <a:rPr lang="zh-CN" altLang="zh-CN" dirty="0"/>
              <a:t>人员：乔寒月、李欣飏、郭伊娜</a:t>
            </a:r>
          </a:p>
          <a:p>
            <a:r>
              <a:rPr lang="zh-CN" altLang="zh-CN" dirty="0"/>
              <a:t>测试背景：在承闲二手购物小程序开发版下进行测试</a:t>
            </a:r>
          </a:p>
          <a:p>
            <a:r>
              <a:rPr lang="zh-CN" altLang="zh-CN" dirty="0"/>
              <a:t>测试结果：</a:t>
            </a:r>
          </a:p>
          <a:p>
            <a:r>
              <a:rPr lang="zh-CN" altLang="zh-CN" dirty="0"/>
              <a:t>郭伊娜同学在指导人员的指导下进行测试操作，认为界面略微单调和常规，没有视觉冲击，但是可以接受，布局简单易懂，操作方便。</a:t>
            </a:r>
          </a:p>
          <a:p>
            <a:r>
              <a:rPr lang="zh-CN" altLang="zh-CN" dirty="0"/>
              <a:t>功能：能够完成关键字搜索、分类查询、加购、收藏、查看订单等功能。</a:t>
            </a:r>
          </a:p>
          <a:p>
            <a:r>
              <a:rPr lang="zh-CN" altLang="zh-CN" dirty="0"/>
              <a:t>局域化：各数据库表是所有功能通用的，各模块之间联系较高</a:t>
            </a:r>
          </a:p>
          <a:p>
            <a:r>
              <a:rPr lang="zh-CN" altLang="zh-CN" dirty="0"/>
              <a:t>可用性：功能初步完善</a:t>
            </a:r>
          </a:p>
          <a:p>
            <a:r>
              <a:rPr lang="zh-CN" altLang="zh-CN" dirty="0"/>
              <a:t>可靠性：较为可靠</a:t>
            </a:r>
          </a:p>
          <a:p>
            <a:r>
              <a:rPr lang="zh-CN" altLang="zh-CN" dirty="0"/>
              <a:t>性能：响应时间可以接受</a:t>
            </a:r>
          </a:p>
          <a:p>
            <a:r>
              <a:rPr lang="zh-CN" altLang="zh-CN" dirty="0"/>
              <a:t>支持：支持能够运行微信的移动设备</a:t>
            </a:r>
          </a:p>
        </p:txBody>
      </p:sp>
      <p:sp>
        <p:nvSpPr>
          <p:cNvPr id="4" name="标题 2">
            <a:extLst>
              <a:ext uri="{FF2B5EF4-FFF2-40B4-BE49-F238E27FC236}">
                <a16:creationId xmlns:a16="http://schemas.microsoft.com/office/drawing/2014/main" id="{BD9A5110-A6A2-43E9-875B-E14097DD3FBB}"/>
              </a:ext>
            </a:extLst>
          </p:cNvPr>
          <p:cNvSpPr txBox="1">
            <a:spLocks/>
          </p:cNvSpPr>
          <p:nvPr/>
        </p:nvSpPr>
        <p:spPr>
          <a:xfrm>
            <a:off x="1643243" y="5104957"/>
            <a:ext cx="10515600" cy="38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1" kern="1200">
                <a:solidFill>
                  <a:srgbClr val="4F7C3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确认测试之</a:t>
            </a:r>
            <a:r>
              <a:rPr lang="en-US" altLang="zh-CN" dirty="0"/>
              <a:t>β</a:t>
            </a:r>
            <a:r>
              <a:rPr lang="zh-CN" altLang="en-US" dirty="0"/>
              <a:t>测试</a:t>
            </a:r>
            <a:endParaRPr lang="zh-CN" altLang="zh-CN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BADDC2B-20D0-4F45-80E4-B017A7A2BC67}"/>
              </a:ext>
            </a:extLst>
          </p:cNvPr>
          <p:cNvSpPr txBox="1"/>
          <p:nvPr/>
        </p:nvSpPr>
        <p:spPr>
          <a:xfrm>
            <a:off x="1643243" y="5751664"/>
            <a:ext cx="3160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尚未进行。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白盒测试</a:t>
            </a:r>
            <a:endParaRPr lang="zh-CN" altLang="zh-CN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71C2016-6DCB-4F88-9D25-97A06E3BD4C4}"/>
              </a:ext>
            </a:extLst>
          </p:cNvPr>
          <p:cNvSpPr/>
          <p:nvPr/>
        </p:nvSpPr>
        <p:spPr>
          <a:xfrm>
            <a:off x="1643243" y="1067281"/>
            <a:ext cx="961364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路径覆盖：</a:t>
            </a:r>
          </a:p>
          <a:p>
            <a:pPr lvl="0"/>
            <a:r>
              <a:rPr lang="zh-CN" altLang="zh-CN" dirty="0"/>
              <a:t>实名认证→认证成功</a:t>
            </a:r>
          </a:p>
          <a:p>
            <a:pPr lvl="0"/>
            <a:r>
              <a:rPr lang="zh-CN" altLang="zh-CN" dirty="0"/>
              <a:t>实名认证→认证失败</a:t>
            </a:r>
          </a:p>
          <a:p>
            <a:pPr lvl="0"/>
            <a:r>
              <a:rPr lang="zh-CN" altLang="zh-CN" dirty="0"/>
              <a:t>关键字查询→查询等待提示→显示包含关键字商品</a:t>
            </a:r>
          </a:p>
          <a:p>
            <a:pPr lvl="0"/>
            <a:r>
              <a:rPr lang="zh-CN" altLang="zh-CN" dirty="0"/>
              <a:t>关键字查询→查询失败→失败原因</a:t>
            </a:r>
          </a:p>
          <a:p>
            <a:pPr lvl="0"/>
            <a:r>
              <a:rPr lang="zh-CN" altLang="zh-CN" dirty="0"/>
              <a:t>分类浏览→显示该分类商品</a:t>
            </a:r>
          </a:p>
          <a:p>
            <a:pPr lvl="0"/>
            <a:r>
              <a:rPr lang="zh-CN" altLang="zh-CN" dirty="0"/>
              <a:t>分类浏览→浏览失败→失败原因</a:t>
            </a:r>
          </a:p>
          <a:p>
            <a:pPr lvl="0"/>
            <a:r>
              <a:rPr lang="zh-CN" altLang="zh-CN" dirty="0"/>
              <a:t>收藏→收藏成功</a:t>
            </a:r>
          </a:p>
          <a:p>
            <a:pPr lvl="0"/>
            <a:r>
              <a:rPr lang="zh-CN" altLang="zh-CN" dirty="0"/>
              <a:t>收藏→收藏失败</a:t>
            </a:r>
          </a:p>
          <a:p>
            <a:pPr lvl="0"/>
            <a:r>
              <a:rPr lang="zh-CN" altLang="zh-CN" dirty="0"/>
              <a:t>加购→加购成功</a:t>
            </a:r>
          </a:p>
          <a:p>
            <a:pPr lvl="0"/>
            <a:r>
              <a:rPr lang="zh-CN" altLang="zh-CN" dirty="0"/>
              <a:t>加购→加购失败</a:t>
            </a:r>
          </a:p>
          <a:p>
            <a:pPr lvl="0"/>
            <a:r>
              <a:rPr lang="zh-CN" altLang="zh-CN" dirty="0"/>
              <a:t>提交订单→提交成功</a:t>
            </a:r>
          </a:p>
          <a:p>
            <a:pPr lvl="0"/>
            <a:r>
              <a:rPr lang="zh-CN" altLang="zh-CN" dirty="0"/>
              <a:t>提交订单→提交失败→失败原因</a:t>
            </a:r>
          </a:p>
          <a:p>
            <a:pPr lvl="0"/>
            <a:r>
              <a:rPr lang="zh-CN" altLang="zh-CN" dirty="0"/>
              <a:t>查询订单信息→显示订单信息</a:t>
            </a:r>
          </a:p>
          <a:p>
            <a:pPr lvl="0"/>
            <a:r>
              <a:rPr lang="zh-CN" altLang="zh-CN" dirty="0"/>
              <a:t>查询订单信息→查询失败→失败原因</a:t>
            </a:r>
          </a:p>
          <a:p>
            <a:pPr lvl="0"/>
            <a:endParaRPr lang="zh-CN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151EA4D-706E-474C-9731-1DF4D378DE2B}"/>
              </a:ext>
            </a:extLst>
          </p:cNvPr>
          <p:cNvSpPr txBox="1"/>
          <p:nvPr/>
        </p:nvSpPr>
        <p:spPr>
          <a:xfrm>
            <a:off x="7510508" y="1067281"/>
            <a:ext cx="3400148" cy="3480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zh-CN" dirty="0"/>
              <a:t>发布商品→发布成功</a:t>
            </a:r>
          </a:p>
          <a:p>
            <a:pPr lvl="0"/>
            <a:r>
              <a:rPr lang="zh-CN" altLang="zh-CN" dirty="0"/>
              <a:t>发布商品→发布失败→失败原因</a:t>
            </a:r>
          </a:p>
          <a:p>
            <a:pPr lvl="0"/>
            <a:r>
              <a:rPr lang="zh-CN" altLang="zh-CN" dirty="0"/>
              <a:t>下架商品→确认下架→下架成功</a:t>
            </a:r>
          </a:p>
          <a:p>
            <a:pPr lvl="0"/>
            <a:r>
              <a:rPr lang="zh-CN" altLang="zh-CN" dirty="0"/>
              <a:t>下架商品→确认下架→下架失败→失败原因</a:t>
            </a:r>
          </a:p>
          <a:p>
            <a:pPr lvl="0"/>
            <a:r>
              <a:rPr lang="zh-CN" altLang="zh-CN" dirty="0"/>
              <a:t>评价→评价成功</a:t>
            </a:r>
          </a:p>
          <a:p>
            <a:pPr lvl="0"/>
            <a:r>
              <a:rPr lang="zh-CN" altLang="zh-CN" dirty="0"/>
              <a:t>评价→评价失败→失败原因</a:t>
            </a:r>
          </a:p>
          <a:p>
            <a:pPr lvl="0"/>
            <a:r>
              <a:rPr lang="zh-CN" altLang="zh-CN" dirty="0"/>
              <a:t>申诉→确认申诉→申诉成功</a:t>
            </a:r>
          </a:p>
          <a:p>
            <a:pPr lvl="0"/>
            <a:r>
              <a:rPr lang="zh-CN" altLang="zh-CN" dirty="0"/>
              <a:t>申诉→确认申诉→申诉失败→失败原因</a:t>
            </a:r>
          </a:p>
          <a:p>
            <a:pPr lvl="0"/>
            <a:r>
              <a:rPr lang="zh-CN" altLang="zh-CN" dirty="0"/>
              <a:t>撤销申诉→确认撤销→撤销成功</a:t>
            </a:r>
          </a:p>
          <a:p>
            <a:pPr lvl="0"/>
            <a:r>
              <a:rPr lang="zh-CN" altLang="zh-CN" dirty="0"/>
              <a:t>撤销申诉→确认撤销→撤销成功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3009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黑盒测试</a:t>
            </a:r>
            <a:endParaRPr lang="zh-CN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82D1E17-D75A-4549-87C6-F662F26C58B8}"/>
              </a:ext>
            </a:extLst>
          </p:cNvPr>
          <p:cNvSpPr/>
          <p:nvPr/>
        </p:nvSpPr>
        <p:spPr>
          <a:xfrm>
            <a:off x="897519" y="1001749"/>
            <a:ext cx="946272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zh-CN" dirty="0"/>
              <a:t>等价类划分</a:t>
            </a:r>
          </a:p>
          <a:p>
            <a:r>
              <a:rPr lang="zh-CN" altLang="zh-CN" dirty="0"/>
              <a:t>输入等价类：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）输入的商品</a:t>
            </a:r>
            <a:r>
              <a:rPr lang="en-US" altLang="zh-CN" dirty="0"/>
              <a:t>id  </a:t>
            </a:r>
            <a:r>
              <a:rPr lang="zh-CN" altLang="zh-CN" dirty="0"/>
              <a:t>评价编号  申诉编号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）评价内容 申诉内容 发布闲置的闲置商品描述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）购物车增减数目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）身份证</a:t>
            </a:r>
            <a:r>
              <a:rPr lang="en-US" altLang="zh-CN" dirty="0"/>
              <a:t>id 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5</a:t>
            </a:r>
            <a:r>
              <a:rPr lang="zh-CN" altLang="zh-CN" dirty="0"/>
              <a:t>）学号</a:t>
            </a:r>
            <a:r>
              <a:rPr lang="en-US" altLang="zh-CN" dirty="0"/>
              <a:t>id</a:t>
            </a:r>
            <a:endParaRPr lang="zh-CN" altLang="zh-CN" dirty="0"/>
          </a:p>
          <a:p>
            <a:r>
              <a:rPr lang="zh-CN" altLang="zh-CN" dirty="0"/>
              <a:t>有效等价类：</a:t>
            </a:r>
          </a:p>
          <a:p>
            <a:r>
              <a:rPr lang="zh-CN" altLang="zh-CN" dirty="0"/>
              <a:t>与以上等价类一一对应：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</a:t>
            </a:r>
            <a:r>
              <a:rPr lang="en-US" altLang="zh-CN" dirty="0"/>
              <a:t>1</a:t>
            </a:r>
            <a:r>
              <a:rPr lang="zh-CN" altLang="zh-CN" dirty="0"/>
              <a:t>——</a:t>
            </a:r>
            <a:r>
              <a:rPr lang="en-US" altLang="zh-CN" dirty="0"/>
              <a:t>99999999999999999999   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</a:t>
            </a:r>
            <a:r>
              <a:rPr lang="en-US" altLang="zh-CN" dirty="0"/>
              <a:t>1</a:t>
            </a:r>
            <a:r>
              <a:rPr lang="zh-CN" altLang="zh-CN" dirty="0"/>
              <a:t>——</a:t>
            </a:r>
            <a:r>
              <a:rPr lang="en-US" altLang="zh-CN" dirty="0"/>
              <a:t>2000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</a:t>
            </a:r>
            <a:r>
              <a:rPr lang="en-US" altLang="zh-CN" dirty="0"/>
              <a:t>1</a:t>
            </a:r>
            <a:r>
              <a:rPr lang="zh-CN" altLang="zh-CN" dirty="0"/>
              <a:t>——无穷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</a:t>
            </a:r>
            <a:r>
              <a:rPr lang="en-US" altLang="zh-CN" dirty="0"/>
              <a:t>18</a:t>
            </a:r>
            <a:r>
              <a:rPr lang="zh-CN" altLang="zh-CN" dirty="0"/>
              <a:t>位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5</a:t>
            </a:r>
            <a:r>
              <a:rPr lang="zh-CN" altLang="zh-CN" dirty="0"/>
              <a:t>）</a:t>
            </a:r>
            <a:r>
              <a:rPr lang="en-US" altLang="zh-CN" dirty="0"/>
              <a:t>00000000</a:t>
            </a:r>
            <a:r>
              <a:rPr lang="zh-CN" altLang="zh-CN" dirty="0"/>
              <a:t>——</a:t>
            </a:r>
            <a:r>
              <a:rPr lang="en-US" altLang="zh-CN" dirty="0"/>
              <a:t>99999999</a:t>
            </a:r>
            <a:endParaRPr lang="zh-CN" altLang="zh-CN" dirty="0"/>
          </a:p>
          <a:p>
            <a:r>
              <a:rPr lang="zh-CN" altLang="zh-CN" dirty="0"/>
              <a:t>无效等价类：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</a:t>
            </a:r>
            <a:r>
              <a:rPr lang="en-US" altLang="zh-CN" dirty="0"/>
              <a:t>&lt;1|| &gt;99999999999999999999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</a:t>
            </a:r>
            <a:r>
              <a:rPr lang="en-US" altLang="zh-CN" dirty="0"/>
              <a:t>&lt;1||&gt;2000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</a:t>
            </a:r>
            <a:r>
              <a:rPr lang="en-US" altLang="zh-CN" dirty="0"/>
              <a:t>&lt;1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</a:t>
            </a:r>
            <a:r>
              <a:rPr lang="en-US" altLang="zh-CN" dirty="0"/>
              <a:t>!=18</a:t>
            </a:r>
            <a:r>
              <a:rPr lang="zh-CN" altLang="zh-CN" dirty="0"/>
              <a:t>位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5</a:t>
            </a:r>
            <a:r>
              <a:rPr lang="zh-CN" altLang="zh-CN" dirty="0"/>
              <a:t>）不满足</a:t>
            </a:r>
            <a:r>
              <a:rPr lang="en-US" altLang="zh-CN" dirty="0"/>
              <a:t>8</a:t>
            </a:r>
            <a:r>
              <a:rPr lang="zh-CN" altLang="zh-CN" dirty="0"/>
              <a:t>位数字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7987162-6305-485A-A0D6-3D7DD44AB440}"/>
              </a:ext>
            </a:extLst>
          </p:cNvPr>
          <p:cNvSpPr txBox="1"/>
          <p:nvPr/>
        </p:nvSpPr>
        <p:spPr>
          <a:xfrm>
            <a:off x="6095999" y="394692"/>
            <a:ext cx="6572435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zh-CN" dirty="0"/>
              <a:t>边界值分析</a:t>
            </a:r>
          </a:p>
          <a:p>
            <a:r>
              <a:rPr lang="zh-CN" altLang="zh-CN" dirty="0"/>
              <a:t>商品编号、评价编号、申诉编号字符数量取值范围：</a:t>
            </a:r>
            <a:r>
              <a:rPr lang="en-US" altLang="zh-CN" dirty="0"/>
              <a:t>1&lt;x&lt;20</a:t>
            </a:r>
            <a:endParaRPr lang="zh-CN" altLang="zh-CN" dirty="0"/>
          </a:p>
          <a:p>
            <a:r>
              <a:rPr lang="zh-CN" altLang="zh-CN" dirty="0"/>
              <a:t>身份证</a:t>
            </a:r>
            <a:r>
              <a:rPr lang="en-US" altLang="zh-CN" dirty="0"/>
              <a:t>id</a:t>
            </a:r>
            <a:r>
              <a:rPr lang="zh-CN" altLang="zh-CN" dirty="0"/>
              <a:t>字符数量</a:t>
            </a:r>
            <a:r>
              <a:rPr lang="en-US" altLang="zh-CN" dirty="0"/>
              <a:t>=18</a:t>
            </a:r>
            <a:endParaRPr lang="zh-CN" altLang="zh-CN" dirty="0"/>
          </a:p>
          <a:p>
            <a:r>
              <a:rPr lang="zh-CN" altLang="zh-CN" dirty="0"/>
              <a:t>学号</a:t>
            </a:r>
            <a:r>
              <a:rPr lang="en-US" altLang="zh-CN" dirty="0"/>
              <a:t>id</a:t>
            </a:r>
            <a:r>
              <a:rPr lang="zh-CN" altLang="zh-CN" dirty="0"/>
              <a:t>字符数量</a:t>
            </a:r>
            <a:r>
              <a:rPr lang="en-US" altLang="zh-CN" dirty="0"/>
              <a:t>=8</a:t>
            </a:r>
            <a:endParaRPr lang="zh-CN" altLang="zh-CN" dirty="0"/>
          </a:p>
          <a:p>
            <a:r>
              <a:rPr lang="zh-CN" altLang="zh-CN" dirty="0"/>
              <a:t>评价内容和申诉内容闲置商品描述字符数量</a:t>
            </a:r>
            <a:r>
              <a:rPr lang="en-US" altLang="zh-CN" dirty="0"/>
              <a:t>1&lt;x&lt;2000</a:t>
            </a:r>
            <a:endParaRPr lang="zh-CN" altLang="zh-CN" dirty="0"/>
          </a:p>
          <a:p>
            <a:r>
              <a:rPr lang="en-US" altLang="zh-CN" dirty="0"/>
              <a:t>3.</a:t>
            </a:r>
            <a:r>
              <a:rPr lang="zh-CN" altLang="zh-CN" dirty="0"/>
              <a:t>状态测试</a:t>
            </a:r>
          </a:p>
          <a:p>
            <a:r>
              <a:rPr lang="zh-CN" altLang="zh-CN" dirty="0"/>
              <a:t>测试用例：</a:t>
            </a:r>
          </a:p>
          <a:p>
            <a:pPr lvl="0"/>
            <a:r>
              <a:rPr lang="zh-CN" altLang="zh-CN" dirty="0"/>
              <a:t>输入的商品</a:t>
            </a:r>
            <a:r>
              <a:rPr lang="en-US" altLang="zh-CN" dirty="0"/>
              <a:t>id  </a:t>
            </a:r>
            <a:endParaRPr lang="zh-CN" altLang="zh-CN" dirty="0"/>
          </a:p>
          <a:p>
            <a:pPr lvl="0"/>
            <a:r>
              <a:rPr lang="zh-CN" altLang="zh-CN" dirty="0"/>
              <a:t>评价编号  </a:t>
            </a:r>
          </a:p>
          <a:p>
            <a:pPr lvl="0"/>
            <a:r>
              <a:rPr lang="zh-CN" altLang="zh-CN" dirty="0"/>
              <a:t>申诉编号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4</a:t>
            </a:r>
            <a:r>
              <a:rPr lang="zh-CN" altLang="zh-CN" dirty="0"/>
              <a:t>）  评价内容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5</a:t>
            </a:r>
            <a:r>
              <a:rPr lang="zh-CN" altLang="zh-CN" dirty="0"/>
              <a:t>）  申诉内容 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6</a:t>
            </a:r>
            <a:r>
              <a:rPr lang="zh-CN" altLang="zh-CN" dirty="0"/>
              <a:t>）  发布闲置的闲置商品描述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7</a:t>
            </a:r>
            <a:r>
              <a:rPr lang="zh-CN" altLang="zh-CN" dirty="0"/>
              <a:t>）  购物车增减数目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8</a:t>
            </a:r>
            <a:r>
              <a:rPr lang="zh-CN" altLang="zh-CN" dirty="0"/>
              <a:t>）  身份证</a:t>
            </a:r>
            <a:r>
              <a:rPr lang="en-US" altLang="zh-CN" dirty="0"/>
              <a:t>id </a:t>
            </a:r>
            <a:endParaRPr lang="zh-CN" altLang="zh-CN" dirty="0"/>
          </a:p>
          <a:p>
            <a:r>
              <a:rPr lang="zh-CN" altLang="zh-CN" dirty="0"/>
              <a:t>（</a:t>
            </a:r>
            <a:r>
              <a:rPr lang="en-US" altLang="zh-CN" dirty="0"/>
              <a:t>9</a:t>
            </a:r>
            <a:r>
              <a:rPr lang="zh-CN" altLang="zh-CN" dirty="0"/>
              <a:t>）  学号</a:t>
            </a:r>
            <a:r>
              <a:rPr lang="en-US" altLang="zh-CN" dirty="0"/>
              <a:t>id</a:t>
            </a:r>
            <a:endParaRPr lang="zh-CN" altLang="zh-CN" dirty="0"/>
          </a:p>
          <a:p>
            <a:r>
              <a:rPr lang="zh-CN" altLang="zh-CN" dirty="0"/>
              <a:t>测试数据 </a:t>
            </a:r>
            <a:r>
              <a:rPr lang="en-US" altLang="zh-CN" dirty="0"/>
              <a:t>                       </a:t>
            </a:r>
            <a:r>
              <a:rPr lang="zh-CN" altLang="zh-CN" dirty="0"/>
              <a:t>测试范围 </a:t>
            </a:r>
            <a:r>
              <a:rPr lang="en-US" altLang="zh-CN" dirty="0"/>
              <a:t>                         </a:t>
            </a:r>
            <a:r>
              <a:rPr lang="zh-CN" altLang="zh-CN" dirty="0"/>
              <a:t>期望结果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</a:t>
            </a:r>
            <a:r>
              <a:rPr lang="en-US" altLang="zh-CN" dirty="0"/>
              <a:t>1 1 1 1 1 1 1 1 1	</a:t>
            </a:r>
            <a:r>
              <a:rPr lang="zh-CN" altLang="zh-CN" dirty="0"/>
              <a:t>等价类</a:t>
            </a:r>
            <a:r>
              <a:rPr lang="en-US" altLang="zh-CN" dirty="0"/>
              <a:t>1234567</a:t>
            </a:r>
            <a:r>
              <a:rPr lang="zh-CN" altLang="zh-CN" dirty="0"/>
              <a:t>无效等价类</a:t>
            </a:r>
            <a:r>
              <a:rPr lang="en-US" altLang="zh-CN" dirty="0"/>
              <a:t>89	</a:t>
            </a:r>
            <a:r>
              <a:rPr lang="zh-CN" altLang="zh-CN" dirty="0"/>
              <a:t>无效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2</a:t>
            </a:r>
            <a:r>
              <a:rPr lang="zh-CN" altLang="zh-CN" dirty="0"/>
              <a:t>）</a:t>
            </a:r>
            <a:r>
              <a:rPr lang="en-US" altLang="zh-CN" dirty="0"/>
              <a:t>0 0 0 1 1 1 3 0 1 	</a:t>
            </a:r>
            <a:r>
              <a:rPr lang="zh-CN" altLang="zh-CN" dirty="0"/>
              <a:t>等价类</a:t>
            </a:r>
            <a:r>
              <a:rPr lang="en-US" altLang="zh-CN" dirty="0"/>
              <a:t>4567</a:t>
            </a:r>
            <a:r>
              <a:rPr lang="zh-CN" altLang="zh-CN" dirty="0"/>
              <a:t>无效等价类</a:t>
            </a:r>
            <a:r>
              <a:rPr lang="en-US" altLang="zh-CN" dirty="0"/>
              <a:t>12389                   </a:t>
            </a:r>
            <a:r>
              <a:rPr lang="zh-CN" altLang="zh-CN" dirty="0"/>
              <a:t>无效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3</a:t>
            </a:r>
            <a:r>
              <a:rPr lang="zh-CN" altLang="zh-CN" dirty="0"/>
              <a:t>）</a:t>
            </a:r>
            <a:r>
              <a:rPr lang="en-US" altLang="zh-CN" dirty="0"/>
              <a:t>1 1 1 1 1 1 1 4225865111119 31508416 </a:t>
            </a:r>
            <a:r>
              <a:rPr lang="zh-CN" altLang="zh-CN" dirty="0"/>
              <a:t>等价类</a:t>
            </a:r>
            <a:r>
              <a:rPr lang="en-US" altLang="zh-CN" dirty="0"/>
              <a:t>123456789                 </a:t>
            </a:r>
            <a:r>
              <a:rPr lang="zh-CN" altLang="zh-CN" dirty="0"/>
              <a:t>有效</a:t>
            </a:r>
          </a:p>
        </p:txBody>
      </p:sp>
    </p:spTree>
    <p:extLst>
      <p:ext uri="{BB962C8B-B14F-4D97-AF65-F5344CB8AC3E}">
        <p14:creationId xmlns:p14="http://schemas.microsoft.com/office/powerpoint/2010/main" val="3846692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7" y="2256274"/>
            <a:ext cx="12191207" cy="1193723"/>
          </a:xfrm>
          <a:prstGeom prst="rect">
            <a:avLst/>
          </a:prstGeom>
          <a:solidFill>
            <a:schemeClr val="bg2"/>
          </a:solidFill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123" y="-815438"/>
            <a:ext cx="3289231" cy="477141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09246" y="2381186"/>
            <a:ext cx="12217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b="1" dirty="0">
                <a:solidFill>
                  <a:srgbClr val="FFFFFF"/>
                </a:solidFill>
                <a:latin typeface="+mj-ea"/>
                <a:ea typeface="+mj-ea"/>
                <a:cs typeface="Hiragino Sans GB W6"/>
              </a:rPr>
              <a:t>04</a:t>
            </a:r>
            <a:endParaRPr lang="zh-CN" altLang="en-US" sz="5400" b="1" dirty="0">
              <a:solidFill>
                <a:srgbClr val="FFFFFF"/>
              </a:solidFill>
              <a:latin typeface="+mj-ea"/>
              <a:ea typeface="+mj-ea"/>
              <a:cs typeface="Hiragino Sans GB W6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439945" y="2393539"/>
            <a:ext cx="30464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b="1" spc="300" dirty="0">
                <a:solidFill>
                  <a:srgbClr val="FFFFFF"/>
                </a:solidFill>
                <a:latin typeface="+mj-ea"/>
                <a:ea typeface="+mj-ea"/>
                <a:cs typeface="Hiragino Sans GB W3"/>
              </a:rPr>
              <a:t>测试总结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373" y="2944370"/>
            <a:ext cx="9709150" cy="13462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91116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测试时间</a:t>
            </a:r>
          </a:p>
        </p:txBody>
      </p:sp>
      <p:sp>
        <p:nvSpPr>
          <p:cNvPr id="9" name="矩形 8"/>
          <p:cNvSpPr/>
          <p:nvPr/>
        </p:nvSpPr>
        <p:spPr>
          <a:xfrm>
            <a:off x="2791116" y="3725267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测试结果分析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290391"/>
            <a:ext cx="95250" cy="952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860727"/>
            <a:ext cx="95250" cy="9525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00000">
            <a:off x="-460073" y="3834430"/>
            <a:ext cx="3289231" cy="4771415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7A53749A-9E2B-4A8E-AD22-C1E324AB651F}"/>
              </a:ext>
            </a:extLst>
          </p:cNvPr>
          <p:cNvSpPr/>
          <p:nvPr/>
        </p:nvSpPr>
        <p:spPr>
          <a:xfrm>
            <a:off x="5025704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测试范围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9EA09BF-B178-44D1-8D86-C60411C614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2395" y="3294521"/>
            <a:ext cx="95250" cy="9525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2FA54C5F-7B33-450D-8998-456C97A643DB}"/>
              </a:ext>
            </a:extLst>
          </p:cNvPr>
          <p:cNvSpPr/>
          <p:nvPr/>
        </p:nvSpPr>
        <p:spPr>
          <a:xfrm>
            <a:off x="7260292" y="3159061"/>
            <a:ext cx="24352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测试问题与风险分析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F0D6C114-FFB5-4695-A41A-73BE4EE78E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6983" y="3294521"/>
            <a:ext cx="95250" cy="9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518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1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1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21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42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63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84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1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9" grpId="0"/>
      <p:bldP spid="13" grpId="0"/>
      <p:bldP spid="2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标题 22"/>
          <p:cNvSpPr>
            <a:spLocks noGrp="1"/>
          </p:cNvSpPr>
          <p:nvPr>
            <p:ph type="title"/>
          </p:nvPr>
        </p:nvSpPr>
        <p:spPr>
          <a:xfrm>
            <a:off x="1643243" y="502036"/>
            <a:ext cx="2129767" cy="383812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测试时间</a:t>
            </a:r>
            <a:endParaRPr lang="zh-CN" altLang="en-US" dirty="0">
              <a:ea typeface="+mn-ea"/>
              <a:cs typeface="+mn-ea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0CC41F1-2BB0-4EE1-B51F-718978491E0D}"/>
              </a:ext>
            </a:extLst>
          </p:cNvPr>
          <p:cNvSpPr/>
          <p:nvPr/>
        </p:nvSpPr>
        <p:spPr>
          <a:xfrm>
            <a:off x="1643242" y="2497609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zh-CN" dirty="0"/>
              <a:t>本次测试覆盖的范围包括： </a:t>
            </a:r>
          </a:p>
          <a:p>
            <a:r>
              <a:rPr lang="en-US" altLang="zh-CN" dirty="0"/>
              <a:t>1.</a:t>
            </a:r>
            <a:r>
              <a:rPr lang="zh-CN" altLang="zh-CN" dirty="0"/>
              <a:t>功能测试</a:t>
            </a:r>
          </a:p>
          <a:p>
            <a:r>
              <a:rPr lang="en-US" altLang="zh-CN" dirty="0"/>
              <a:t>2.</a:t>
            </a:r>
            <a:r>
              <a:rPr lang="zh-CN" altLang="zh-CN" dirty="0"/>
              <a:t>数据迁移测试</a:t>
            </a:r>
          </a:p>
          <a:p>
            <a:r>
              <a:rPr lang="en-US" altLang="zh-CN" dirty="0"/>
              <a:t>3.</a:t>
            </a:r>
            <a:r>
              <a:rPr lang="zh-CN" altLang="zh-CN" dirty="0"/>
              <a:t>接口测试</a:t>
            </a:r>
          </a:p>
          <a:p>
            <a:r>
              <a:rPr lang="en-US" altLang="zh-CN" dirty="0"/>
              <a:t>4.</a:t>
            </a:r>
            <a:r>
              <a:rPr lang="zh-CN" altLang="zh-CN" dirty="0"/>
              <a:t>兼容性测试</a:t>
            </a:r>
          </a:p>
          <a:p>
            <a:r>
              <a:rPr lang="en-US" altLang="zh-CN" dirty="0"/>
              <a:t>5.</a:t>
            </a:r>
            <a:r>
              <a:rPr lang="zh-CN" altLang="zh-CN" dirty="0"/>
              <a:t>性能测试</a:t>
            </a:r>
          </a:p>
          <a:p>
            <a:r>
              <a:rPr lang="en-US" altLang="zh-CN" dirty="0"/>
              <a:t>6.</a:t>
            </a:r>
            <a:r>
              <a:rPr lang="zh-CN" altLang="zh-CN" dirty="0"/>
              <a:t>安全性测试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37E1789-63E3-47AD-8F95-C3E5D58816D7}"/>
              </a:ext>
            </a:extLst>
          </p:cNvPr>
          <p:cNvSpPr/>
          <p:nvPr/>
        </p:nvSpPr>
        <p:spPr>
          <a:xfrm>
            <a:off x="1643243" y="1127915"/>
            <a:ext cx="12105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2019/5/26</a:t>
            </a:r>
            <a:endParaRPr lang="zh-CN" altLang="zh-CN" dirty="0"/>
          </a:p>
        </p:txBody>
      </p:sp>
      <p:sp>
        <p:nvSpPr>
          <p:cNvPr id="7" name="标题 22">
            <a:extLst>
              <a:ext uri="{FF2B5EF4-FFF2-40B4-BE49-F238E27FC236}">
                <a16:creationId xmlns:a16="http://schemas.microsoft.com/office/drawing/2014/main" id="{EEBAFFBC-3F86-439E-A787-BF4BA3DFA5A5}"/>
              </a:ext>
            </a:extLst>
          </p:cNvPr>
          <p:cNvSpPr txBox="1">
            <a:spLocks/>
          </p:cNvSpPr>
          <p:nvPr/>
        </p:nvSpPr>
        <p:spPr>
          <a:xfrm>
            <a:off x="1643242" y="1852921"/>
            <a:ext cx="2129767" cy="38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1" kern="1200">
                <a:solidFill>
                  <a:srgbClr val="4F7C3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cs typeface="+mn-ea"/>
              </a:rPr>
              <a:t>测试范围</a:t>
            </a:r>
            <a:endParaRPr lang="zh-CN" altLang="en-US" dirty="0">
              <a:ea typeface="+mn-ea"/>
              <a:cs typeface="+mn-ea"/>
            </a:endParaRPr>
          </a:p>
        </p:txBody>
      </p:sp>
      <p:sp>
        <p:nvSpPr>
          <p:cNvPr id="9" name="标题 22">
            <a:extLst>
              <a:ext uri="{FF2B5EF4-FFF2-40B4-BE49-F238E27FC236}">
                <a16:creationId xmlns:a16="http://schemas.microsoft.com/office/drawing/2014/main" id="{D803915A-FD55-4B37-985B-2252A03264B2}"/>
              </a:ext>
            </a:extLst>
          </p:cNvPr>
          <p:cNvSpPr txBox="1">
            <a:spLocks/>
          </p:cNvSpPr>
          <p:nvPr/>
        </p:nvSpPr>
        <p:spPr>
          <a:xfrm>
            <a:off x="1643241" y="4789810"/>
            <a:ext cx="2129767" cy="38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1" kern="1200">
                <a:solidFill>
                  <a:srgbClr val="4F7C3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cs typeface="+mn-ea"/>
              </a:rPr>
              <a:t>测试问题与风险分析</a:t>
            </a:r>
            <a:endParaRPr lang="zh-CN" altLang="en-US" dirty="0">
              <a:ea typeface="+mn-ea"/>
              <a:cs typeface="+mn-ea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8962605-7591-4033-A732-5F4A31747E8F}"/>
              </a:ext>
            </a:extLst>
          </p:cNvPr>
          <p:cNvSpPr/>
          <p:nvPr/>
        </p:nvSpPr>
        <p:spPr>
          <a:xfrm>
            <a:off x="1643243" y="5434498"/>
            <a:ext cx="38779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/>
              <a:t>用户的实名认证信息需要重点保护。</a:t>
            </a:r>
          </a:p>
        </p:txBody>
      </p:sp>
      <p:sp>
        <p:nvSpPr>
          <p:cNvPr id="12" name="标题 22">
            <a:extLst>
              <a:ext uri="{FF2B5EF4-FFF2-40B4-BE49-F238E27FC236}">
                <a16:creationId xmlns:a16="http://schemas.microsoft.com/office/drawing/2014/main" id="{1EC9684A-D113-4AD3-B97A-446A13912C2B}"/>
              </a:ext>
            </a:extLst>
          </p:cNvPr>
          <p:cNvSpPr txBox="1">
            <a:spLocks/>
          </p:cNvSpPr>
          <p:nvPr/>
        </p:nvSpPr>
        <p:spPr>
          <a:xfrm>
            <a:off x="5609475" y="571696"/>
            <a:ext cx="2129767" cy="38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1" kern="1200">
                <a:solidFill>
                  <a:srgbClr val="4F7C3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cs typeface="+mn-ea"/>
              </a:rPr>
              <a:t>测试结果与分析</a:t>
            </a:r>
            <a:endParaRPr lang="zh-CN" altLang="en-US" dirty="0">
              <a:ea typeface="+mn-ea"/>
              <a:cs typeface="+mn-ea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AB12B6A-03BB-4B8E-B009-92430B0E4377}"/>
              </a:ext>
            </a:extLst>
          </p:cNvPr>
          <p:cNvSpPr/>
          <p:nvPr/>
        </p:nvSpPr>
        <p:spPr>
          <a:xfrm>
            <a:off x="5370993" y="136544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能够实现购物小程序的基本功能，功能还需进一步完善。</a:t>
            </a:r>
          </a:p>
          <a:p>
            <a:pPr indent="266700" algn="just"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界面可以更加丰富，加入一些元素给人焕然一新的感觉。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7" y="2256274"/>
            <a:ext cx="12191207" cy="1193723"/>
          </a:xfrm>
          <a:prstGeom prst="rect">
            <a:avLst/>
          </a:prstGeom>
          <a:solidFill>
            <a:schemeClr val="bg2"/>
          </a:solidFill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123" y="-815438"/>
            <a:ext cx="3289231" cy="477141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09246" y="2381186"/>
            <a:ext cx="12217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b="1" dirty="0">
                <a:solidFill>
                  <a:srgbClr val="FFFFFF"/>
                </a:solidFill>
                <a:latin typeface="+mj-ea"/>
                <a:ea typeface="+mj-ea"/>
                <a:cs typeface="Hiragino Sans GB W6"/>
              </a:rPr>
              <a:t>05</a:t>
            </a:r>
            <a:endParaRPr lang="zh-CN" altLang="en-US" sz="5400" b="1" dirty="0">
              <a:solidFill>
                <a:srgbClr val="FFFFFF"/>
              </a:solidFill>
              <a:latin typeface="+mj-ea"/>
              <a:ea typeface="+mj-ea"/>
              <a:cs typeface="Hiragino Sans GB W6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439945" y="2393539"/>
            <a:ext cx="30464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b="1" spc="300" dirty="0">
                <a:solidFill>
                  <a:srgbClr val="FFFFFF"/>
                </a:solidFill>
                <a:latin typeface="+mj-ea"/>
                <a:ea typeface="+mj-ea"/>
                <a:cs typeface="Hiragino Sans GB W3"/>
              </a:rPr>
              <a:t>综合评价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373" y="2944370"/>
            <a:ext cx="9709150" cy="13462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91116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软件能力</a:t>
            </a:r>
          </a:p>
        </p:txBody>
      </p:sp>
      <p:sp>
        <p:nvSpPr>
          <p:cNvPr id="9" name="矩形 8"/>
          <p:cNvSpPr/>
          <p:nvPr/>
        </p:nvSpPr>
        <p:spPr>
          <a:xfrm>
            <a:off x="2791116" y="3725267"/>
            <a:ext cx="1685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测试消耗资源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290391"/>
            <a:ext cx="95250" cy="952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860727"/>
            <a:ext cx="95250" cy="9525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00000">
            <a:off x="-460073" y="3834430"/>
            <a:ext cx="3289231" cy="4771415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7A53749A-9E2B-4A8E-AD22-C1E324AB651F}"/>
              </a:ext>
            </a:extLst>
          </p:cNvPr>
          <p:cNvSpPr/>
          <p:nvPr/>
        </p:nvSpPr>
        <p:spPr>
          <a:xfrm>
            <a:off x="5025704" y="3159061"/>
            <a:ext cx="6848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建议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9EA09BF-B178-44D1-8D86-C60411C614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2395" y="3294521"/>
            <a:ext cx="95250" cy="9525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2FA54C5F-7B33-450D-8998-456C97A643DB}"/>
              </a:ext>
            </a:extLst>
          </p:cNvPr>
          <p:cNvSpPr/>
          <p:nvPr/>
        </p:nvSpPr>
        <p:spPr>
          <a:xfrm>
            <a:off x="7260292" y="3159061"/>
            <a:ext cx="14350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缺陷和限制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F0D6C114-FFB5-4695-A41A-73BE4EE78E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6983" y="3294521"/>
            <a:ext cx="95250" cy="9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1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1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1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21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42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63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84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1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9" grpId="0"/>
      <p:bldP spid="13" grpId="0"/>
      <p:bldP spid="2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软件能力</a:t>
            </a:r>
            <a:endParaRPr lang="zh-CN" altLang="en-US" dirty="0">
              <a:ea typeface="+mn-ea"/>
              <a:cs typeface="+mn-ea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157A542-BAEC-45F2-B929-65A52084B11C}"/>
              </a:ext>
            </a:extLst>
          </p:cNvPr>
          <p:cNvSpPr/>
          <p:nvPr/>
        </p:nvSpPr>
        <p:spPr>
          <a:xfrm>
            <a:off x="1643243" y="1440287"/>
            <a:ext cx="888567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目前我们的微信购物小程序可以满足在安卓和</a:t>
            </a:r>
            <a:r>
              <a:rPr lang="en-US" altLang="zh-CN" dirty="0"/>
              <a:t>IOS</a:t>
            </a:r>
            <a:r>
              <a:rPr lang="zh-CN" altLang="zh-CN" dirty="0"/>
              <a:t>系统的手机上进行发布，只需要通过关注我们的公众号：乘闲 就可以使用我们的关联小程序了。</a:t>
            </a:r>
          </a:p>
          <a:p>
            <a:r>
              <a:rPr lang="zh-CN" altLang="zh-CN" dirty="0"/>
              <a:t>在该小程序中总共分为四个模块：首页、分类、购物车、我的</a:t>
            </a:r>
          </a:p>
          <a:p>
            <a:r>
              <a:rPr lang="zh-CN" altLang="zh-CN" dirty="0"/>
              <a:t>用户可以在首页模块中看到一些推荐的商品连接，直接点击图片即可进入商品的详情页</a:t>
            </a:r>
          </a:p>
          <a:p>
            <a:r>
              <a:rPr lang="zh-CN" altLang="zh-CN" dirty="0"/>
              <a:t>在商品详情页中，用户可以选择收藏商品或者加入购物车</a:t>
            </a:r>
          </a:p>
          <a:p>
            <a:r>
              <a:rPr lang="zh-CN" altLang="zh-CN" dirty="0"/>
              <a:t>在分类模块中，用户可以看到各种已经分好类的商品，可以根据自己的需求进行商品选择</a:t>
            </a:r>
          </a:p>
          <a:p>
            <a:r>
              <a:rPr lang="zh-CN" altLang="zh-CN" dirty="0"/>
              <a:t>在购物车模块中，用户可自行添加商品数量，自动显示总价，并可选择提交订单</a:t>
            </a:r>
          </a:p>
          <a:p>
            <a:r>
              <a:rPr lang="zh-CN" altLang="zh-CN" dirty="0"/>
              <a:t>在我的模块中，用户可以查看自己的交易进度，选择确认收货或者进行申诉 同时用户也可以评价已经确认收货的商品。用户可以在我的—发布闲置中自行发布闲置商品</a:t>
            </a:r>
          </a:p>
          <a:p>
            <a:r>
              <a:rPr lang="zh-CN" altLang="zh-CN" dirty="0"/>
              <a:t>在我的—我的闲置中可以更改闲置商品信息或者进行商品的下架处理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43243" y="502036"/>
            <a:ext cx="1895485" cy="383812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ea typeface="+mn-ea"/>
                <a:cs typeface="+mn-ea"/>
              </a:rPr>
              <a:t>建议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157A542-BAEC-45F2-B929-65A52084B11C}"/>
              </a:ext>
            </a:extLst>
          </p:cNvPr>
          <p:cNvSpPr/>
          <p:nvPr/>
        </p:nvSpPr>
        <p:spPr>
          <a:xfrm>
            <a:off x="1643243" y="1157160"/>
            <a:ext cx="88856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       </a:t>
            </a:r>
            <a:r>
              <a:rPr lang="zh-CN" altLang="zh-CN" dirty="0"/>
              <a:t>可以尝试在已有的基础上更加完善尤其是发布闲置的功能，对于上传的照片可以扩大系统的容量</a:t>
            </a:r>
            <a:r>
              <a:rPr lang="zh-CN" altLang="en-US" dirty="0"/>
              <a:t>。</a:t>
            </a:r>
            <a:endParaRPr lang="zh-CN" altLang="zh-CN" dirty="0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B91F483D-8AAC-40D3-AEBC-C0D9715985A6}"/>
              </a:ext>
            </a:extLst>
          </p:cNvPr>
          <p:cNvSpPr txBox="1">
            <a:spLocks/>
          </p:cNvSpPr>
          <p:nvPr/>
        </p:nvSpPr>
        <p:spPr>
          <a:xfrm>
            <a:off x="1643242" y="2074803"/>
            <a:ext cx="1895485" cy="38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1" kern="1200">
                <a:solidFill>
                  <a:srgbClr val="4F7C3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+mn-ea"/>
                <a:cs typeface="+mn-ea"/>
              </a:rPr>
              <a:t>缺陷和限制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0C9706FA-18F5-41AB-BC8F-C339538928C5}"/>
              </a:ext>
            </a:extLst>
          </p:cNvPr>
          <p:cNvSpPr txBox="1">
            <a:spLocks/>
          </p:cNvSpPr>
          <p:nvPr/>
        </p:nvSpPr>
        <p:spPr>
          <a:xfrm>
            <a:off x="1643241" y="3647570"/>
            <a:ext cx="1895485" cy="38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1" kern="1200">
                <a:solidFill>
                  <a:srgbClr val="4F7C3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+mn-ea"/>
                <a:cs typeface="+mn-ea"/>
              </a:rPr>
              <a:t>测试消耗资源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1C9BC64-00D1-46D7-B0DC-63FC691249A6}"/>
              </a:ext>
            </a:extLst>
          </p:cNvPr>
          <p:cNvSpPr/>
          <p:nvPr/>
        </p:nvSpPr>
        <p:spPr>
          <a:xfrm>
            <a:off x="1643242" y="2729927"/>
            <a:ext cx="88856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由于我们的技术还不完善我们的商品分类还不够完善，做出来的界面也比较粗陋不够精细</a:t>
            </a: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在商品的通货流动方面还有很大的进步空间</a:t>
            </a: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B248D39-8315-44AB-AC65-01E2C526AB75}"/>
              </a:ext>
            </a:extLst>
          </p:cNvPr>
          <p:cNvSpPr/>
          <p:nvPr/>
        </p:nvSpPr>
        <p:spPr>
          <a:xfrm>
            <a:off x="1643240" y="4302694"/>
            <a:ext cx="88856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占用了组内开发人员的大量时间，经常进行开会完善以及修改代码找出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bug</a:t>
            </a:r>
            <a:endParaRPr lang="zh-CN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十分耗费体力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不断地进行测试，由于只有两个开发人员，难度系数很大，较为吃力，耗费半个月左右的时间进行代码的编写以及开发技术的自我学习</a:t>
            </a:r>
          </a:p>
        </p:txBody>
      </p:sp>
    </p:spTree>
    <p:extLst>
      <p:ext uri="{BB962C8B-B14F-4D97-AF65-F5344CB8AC3E}">
        <p14:creationId xmlns:p14="http://schemas.microsoft.com/office/powerpoint/2010/main" val="220139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7" y="2256274"/>
            <a:ext cx="12191207" cy="1193723"/>
          </a:xfrm>
          <a:prstGeom prst="rect">
            <a:avLst/>
          </a:prstGeom>
          <a:solidFill>
            <a:schemeClr val="bg2"/>
          </a:solidFill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123" y="-815438"/>
            <a:ext cx="3289231" cy="477141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09246" y="2381186"/>
            <a:ext cx="12217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b="1" dirty="0">
                <a:solidFill>
                  <a:srgbClr val="FFFFFF"/>
                </a:solidFill>
                <a:latin typeface="+mj-ea"/>
                <a:ea typeface="+mj-ea"/>
                <a:cs typeface="Hiragino Sans GB W6"/>
              </a:rPr>
              <a:t>06</a:t>
            </a:r>
            <a:endParaRPr lang="zh-CN" altLang="en-US" sz="5400" b="1" dirty="0">
              <a:solidFill>
                <a:srgbClr val="FFFFFF"/>
              </a:solidFill>
              <a:latin typeface="+mj-ea"/>
              <a:ea typeface="+mj-ea"/>
              <a:cs typeface="Hiragino Sans GB W6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439945" y="2393539"/>
            <a:ext cx="30464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b="1" spc="300" dirty="0">
                <a:solidFill>
                  <a:srgbClr val="FFFFFF"/>
                </a:solidFill>
                <a:latin typeface="+mj-ea"/>
                <a:ea typeface="+mj-ea"/>
                <a:cs typeface="Hiragino Sans GB W3"/>
              </a:rPr>
              <a:t>代码清单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373" y="2944370"/>
            <a:ext cx="9709150" cy="13462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91116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系统名称</a:t>
            </a:r>
          </a:p>
        </p:txBody>
      </p:sp>
      <p:sp>
        <p:nvSpPr>
          <p:cNvPr id="9" name="矩形 8"/>
          <p:cNvSpPr/>
          <p:nvPr/>
        </p:nvSpPr>
        <p:spPr>
          <a:xfrm>
            <a:off x="2791116" y="3725267"/>
            <a:ext cx="14350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源代码清单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290391"/>
            <a:ext cx="95250" cy="952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860727"/>
            <a:ext cx="95250" cy="9525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00000">
            <a:off x="-460073" y="3834430"/>
            <a:ext cx="3289231" cy="4771415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7A53749A-9E2B-4A8E-AD22-C1E324AB651F}"/>
              </a:ext>
            </a:extLst>
          </p:cNvPr>
          <p:cNvSpPr/>
          <p:nvPr/>
        </p:nvSpPr>
        <p:spPr>
          <a:xfrm>
            <a:off x="5025704" y="3159061"/>
            <a:ext cx="31422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微信小程序开发</a:t>
            </a:r>
            <a:r>
              <a:rPr lang="en-US" altLang="zh-CN" spc="150" dirty="0" err="1">
                <a:latin typeface="+mj-ea"/>
                <a:ea typeface="+mj-ea"/>
                <a:cs typeface="Hiragino Sans GB W3"/>
              </a:rPr>
              <a:t>js</a:t>
            </a:r>
            <a:r>
              <a:rPr lang="zh-CN" altLang="en-US" spc="150" dirty="0">
                <a:latin typeface="+mj-ea"/>
                <a:ea typeface="+mj-ea"/>
                <a:cs typeface="Hiragino Sans GB W3"/>
              </a:rPr>
              <a:t>代码规范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69EA09BF-B178-44D1-8D86-C60411C614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2395" y="3294521"/>
            <a:ext cx="95250" cy="9525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2FA54C5F-7B33-450D-8998-456C97A643DB}"/>
              </a:ext>
            </a:extLst>
          </p:cNvPr>
          <p:cNvSpPr/>
          <p:nvPr/>
        </p:nvSpPr>
        <p:spPr>
          <a:xfrm>
            <a:off x="9217559" y="3159061"/>
            <a:ext cx="6848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环境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F0D6C114-FFB5-4695-A41A-73BE4EE78E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4250" y="3294521"/>
            <a:ext cx="95250" cy="9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2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1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1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21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42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63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84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1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9" grpId="0"/>
      <p:bldP spid="13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7" y="2256274"/>
            <a:ext cx="12191207" cy="1193723"/>
          </a:xfrm>
          <a:prstGeom prst="rect">
            <a:avLst/>
          </a:prstGeom>
          <a:solidFill>
            <a:schemeClr val="bg2"/>
          </a:solidFill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123" y="-815438"/>
            <a:ext cx="3289231" cy="477141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09246" y="2381186"/>
            <a:ext cx="12217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b="1" dirty="0">
                <a:solidFill>
                  <a:srgbClr val="FFFFFF"/>
                </a:solidFill>
                <a:latin typeface="+mj-ea"/>
                <a:ea typeface="+mj-ea"/>
                <a:cs typeface="Hiragino Sans GB W6"/>
              </a:rPr>
              <a:t>01</a:t>
            </a:r>
            <a:endParaRPr lang="zh-CN" altLang="en-US" sz="5400" b="1" dirty="0">
              <a:solidFill>
                <a:srgbClr val="FFFFFF"/>
              </a:solidFill>
              <a:latin typeface="+mj-ea"/>
              <a:ea typeface="+mj-ea"/>
              <a:cs typeface="Hiragino Sans GB W6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439945" y="2393539"/>
            <a:ext cx="1458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b="1" spc="300" dirty="0">
                <a:solidFill>
                  <a:srgbClr val="FFFFFF"/>
                </a:solidFill>
                <a:latin typeface="+mj-ea"/>
                <a:ea typeface="+mj-ea"/>
                <a:cs typeface="Hiragino Sans GB W3"/>
              </a:rPr>
              <a:t>引言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373" y="2944370"/>
            <a:ext cx="9709150" cy="13462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91116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编写目的</a:t>
            </a:r>
          </a:p>
        </p:txBody>
      </p:sp>
      <p:sp>
        <p:nvSpPr>
          <p:cNvPr id="8" name="矩形 7"/>
          <p:cNvSpPr/>
          <p:nvPr/>
        </p:nvSpPr>
        <p:spPr>
          <a:xfrm>
            <a:off x="7717433" y="3159061"/>
            <a:ext cx="6848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背景</a:t>
            </a:r>
          </a:p>
        </p:txBody>
      </p:sp>
      <p:sp>
        <p:nvSpPr>
          <p:cNvPr id="9" name="矩形 8"/>
          <p:cNvSpPr/>
          <p:nvPr/>
        </p:nvSpPr>
        <p:spPr>
          <a:xfrm>
            <a:off x="2791116" y="3725267"/>
            <a:ext cx="6848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定义</a:t>
            </a:r>
          </a:p>
        </p:txBody>
      </p:sp>
      <p:sp>
        <p:nvSpPr>
          <p:cNvPr id="11" name="矩形 10"/>
          <p:cNvSpPr/>
          <p:nvPr/>
        </p:nvSpPr>
        <p:spPr>
          <a:xfrm>
            <a:off x="7717433" y="3725267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参考资料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290391"/>
            <a:ext cx="95250" cy="9525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5827" y="3290391"/>
            <a:ext cx="95250" cy="9525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5827" y="3860727"/>
            <a:ext cx="95250" cy="952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860727"/>
            <a:ext cx="95250" cy="9525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00000">
            <a:off x="-460073" y="3834430"/>
            <a:ext cx="3289231" cy="4771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1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1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21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42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1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63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84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1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8" grpId="0"/>
      <p:bldP spid="9" grpId="0"/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43243" y="502036"/>
            <a:ext cx="1895485" cy="383812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ea typeface="+mn-ea"/>
                <a:cs typeface="+mn-ea"/>
              </a:rPr>
              <a:t>系统名称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157A542-BAEC-45F2-B929-65A52084B11C}"/>
              </a:ext>
            </a:extLst>
          </p:cNvPr>
          <p:cNvSpPr/>
          <p:nvPr/>
        </p:nvSpPr>
        <p:spPr>
          <a:xfrm>
            <a:off x="1643243" y="1157160"/>
            <a:ext cx="88856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承闲二手购物小程序</a:t>
            </a:r>
            <a:r>
              <a:rPr lang="en-US" altLang="zh-CN" dirty="0"/>
              <a:t>1.0</a:t>
            </a:r>
            <a:r>
              <a:rPr lang="zh-CN" altLang="zh-CN" dirty="0"/>
              <a:t>测试版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B91F483D-8AAC-40D3-AEBC-C0D9715985A6}"/>
              </a:ext>
            </a:extLst>
          </p:cNvPr>
          <p:cNvSpPr txBox="1">
            <a:spLocks/>
          </p:cNvSpPr>
          <p:nvPr/>
        </p:nvSpPr>
        <p:spPr>
          <a:xfrm>
            <a:off x="1643242" y="1797804"/>
            <a:ext cx="5015010" cy="38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1" kern="1200">
                <a:solidFill>
                  <a:srgbClr val="4F7C3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+mn-ea"/>
                <a:cs typeface="+mn-ea"/>
              </a:rPr>
              <a:t>微信小程序开发</a:t>
            </a:r>
            <a:r>
              <a:rPr lang="en-US" altLang="zh-CN" dirty="0" err="1">
                <a:ea typeface="+mn-ea"/>
                <a:cs typeface="+mn-ea"/>
              </a:rPr>
              <a:t>js</a:t>
            </a:r>
            <a:r>
              <a:rPr lang="zh-CN" altLang="en-US" dirty="0">
                <a:ea typeface="+mn-ea"/>
                <a:cs typeface="+mn-ea"/>
              </a:rPr>
              <a:t>代码规范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1C9BC64-00D1-46D7-B0DC-63FC691249A6}"/>
              </a:ext>
            </a:extLst>
          </p:cNvPr>
          <p:cNvSpPr/>
          <p:nvPr/>
        </p:nvSpPr>
        <p:spPr>
          <a:xfrm>
            <a:off x="1643242" y="2348187"/>
            <a:ext cx="888567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1. </a:t>
            </a:r>
            <a:r>
              <a:rPr lang="zh-CN" altLang="zh-CN" dirty="0"/>
              <a:t>代码命名规则</a:t>
            </a:r>
          </a:p>
          <a:p>
            <a:r>
              <a:rPr lang="zh-CN" altLang="zh-CN" dirty="0"/>
              <a:t>变量及名称开头必须是以下字符中的其中一个</a:t>
            </a:r>
          </a:p>
          <a:p>
            <a:r>
              <a:rPr lang="zh-CN" altLang="zh-CN" dirty="0"/>
              <a:t>字母：</a:t>
            </a:r>
            <a:r>
              <a:rPr lang="en-US" altLang="zh-CN" dirty="0"/>
              <a:t>a-z</a:t>
            </a:r>
            <a:r>
              <a:rPr lang="zh-CN" altLang="zh-CN" dirty="0"/>
              <a:t>或者</a:t>
            </a:r>
            <a:r>
              <a:rPr lang="en-US" altLang="zh-CN" dirty="0"/>
              <a:t>A-Z</a:t>
            </a:r>
            <a:r>
              <a:rPr lang="zh-CN" altLang="zh-CN" dirty="0"/>
              <a:t>中其中一个，例如：</a:t>
            </a:r>
            <a:r>
              <a:rPr lang="en-US" altLang="zh-CN" dirty="0"/>
              <a:t>var a1  a1:function(){}  </a:t>
            </a:r>
            <a:endParaRPr lang="zh-CN" altLang="zh-CN" dirty="0"/>
          </a:p>
          <a:p>
            <a:r>
              <a:rPr lang="zh-CN" altLang="zh-CN" dirty="0"/>
              <a:t>下划线：</a:t>
            </a:r>
            <a:r>
              <a:rPr lang="en-US" altLang="zh-CN" dirty="0"/>
              <a:t>_</a:t>
            </a:r>
            <a:r>
              <a:rPr lang="zh-CN" altLang="zh-CN" dirty="0"/>
              <a:t>，例如：</a:t>
            </a:r>
            <a:r>
              <a:rPr lang="en-US" altLang="zh-CN" dirty="0"/>
              <a:t>var_a1  _a1:function(){}</a:t>
            </a:r>
            <a:endParaRPr lang="zh-CN" altLang="zh-CN" dirty="0"/>
          </a:p>
          <a:p>
            <a:r>
              <a:rPr lang="zh-CN" altLang="zh-CN" dirty="0"/>
              <a:t>美元符号：</a:t>
            </a:r>
            <a:r>
              <a:rPr lang="en-US" altLang="zh-CN" dirty="0"/>
              <a:t>$</a:t>
            </a:r>
            <a:r>
              <a:rPr lang="zh-CN" altLang="zh-CN" dirty="0"/>
              <a:t>，例如：</a:t>
            </a:r>
            <a:r>
              <a:rPr lang="en-US" altLang="zh-CN" dirty="0"/>
              <a:t>var$a1  _a1:function(){}</a:t>
            </a:r>
            <a:endParaRPr lang="zh-CN" altLang="zh-CN" dirty="0"/>
          </a:p>
          <a:p>
            <a:r>
              <a:rPr lang="en-US" altLang="zh-CN" dirty="0"/>
              <a:t>2. </a:t>
            </a:r>
            <a:r>
              <a:rPr lang="zh-CN" altLang="zh-CN" dirty="0"/>
              <a:t>代码命名规范</a:t>
            </a:r>
          </a:p>
          <a:p>
            <a:r>
              <a:rPr lang="zh-CN" altLang="zh-CN" dirty="0"/>
              <a:t>根据变量（函数）的功能与用途对其进行命名</a:t>
            </a:r>
          </a:p>
          <a:p>
            <a:r>
              <a:rPr lang="zh-CN" altLang="zh-CN" dirty="0"/>
              <a:t>变量名（函数名）开头使用小写字母</a:t>
            </a:r>
          </a:p>
          <a:p>
            <a:r>
              <a:rPr lang="zh-CN" altLang="zh-CN" dirty="0"/>
              <a:t>使用驼峰命名法命名（适用于变量名中包含多个单词）</a:t>
            </a:r>
          </a:p>
          <a:p>
            <a:r>
              <a:rPr lang="zh-CN" altLang="zh-CN" dirty="0"/>
              <a:t>全局变量使用全大写命名（优点：提高代码可读性）</a:t>
            </a:r>
          </a:p>
          <a:p>
            <a:r>
              <a:rPr lang="en-US" altLang="zh-CN" dirty="0"/>
              <a:t>3. </a:t>
            </a:r>
            <a:r>
              <a:rPr lang="zh-CN" altLang="zh-CN" dirty="0"/>
              <a:t>代码命名错误示范</a:t>
            </a:r>
          </a:p>
          <a:p>
            <a:r>
              <a:rPr lang="zh-CN" altLang="zh-CN" dirty="0"/>
              <a:t>没有使用</a:t>
            </a:r>
            <a:r>
              <a:rPr lang="en-US" altLang="zh-CN" dirty="0"/>
              <a:t>var</a:t>
            </a:r>
            <a:r>
              <a:rPr lang="zh-CN" altLang="zh-CN" dirty="0"/>
              <a:t>关键字声明变量（注：调试程序时会报错）</a:t>
            </a:r>
          </a:p>
          <a:p>
            <a:r>
              <a:rPr lang="zh-CN" altLang="zh-CN" dirty="0"/>
              <a:t>变量名（函数名）中出现空格</a:t>
            </a:r>
          </a:p>
          <a:p>
            <a:r>
              <a:rPr lang="zh-CN" altLang="zh-CN" dirty="0"/>
              <a:t>变量名首个字符为数字</a:t>
            </a:r>
          </a:p>
          <a:p>
            <a:r>
              <a:rPr lang="zh-CN" altLang="zh-CN" dirty="0"/>
              <a:t>函数名首个字符为数字或直接用数字命名</a:t>
            </a:r>
          </a:p>
          <a:p>
            <a:r>
              <a:rPr lang="zh-CN" altLang="zh-CN" dirty="0"/>
              <a:t>变量名称随意，降低代码可读性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03EEE4A-879E-47C2-9733-AD57EA97D6C5}"/>
              </a:ext>
            </a:extLst>
          </p:cNvPr>
          <p:cNvSpPr txBox="1">
            <a:spLocks/>
          </p:cNvSpPr>
          <p:nvPr/>
        </p:nvSpPr>
        <p:spPr>
          <a:xfrm>
            <a:off x="8223076" y="502036"/>
            <a:ext cx="1895485" cy="38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1" kern="1200">
                <a:solidFill>
                  <a:srgbClr val="4F7C3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ea typeface="+mn-ea"/>
                <a:cs typeface="+mn-ea"/>
              </a:rPr>
              <a:t>环境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7B41D5F-4901-4E83-9B9D-D33DE0CFD84D}"/>
              </a:ext>
            </a:extLst>
          </p:cNvPr>
          <p:cNvSpPr/>
          <p:nvPr/>
        </p:nvSpPr>
        <p:spPr>
          <a:xfrm>
            <a:off x="8223076" y="1203326"/>
            <a:ext cx="28740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开发环境：微信开发者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运行环境：微信</a:t>
            </a:r>
          </a:p>
        </p:txBody>
      </p:sp>
    </p:spTree>
    <p:extLst>
      <p:ext uri="{BB962C8B-B14F-4D97-AF65-F5344CB8AC3E}">
        <p14:creationId xmlns:p14="http://schemas.microsoft.com/office/powerpoint/2010/main" val="216059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43243" y="502036"/>
            <a:ext cx="1895485" cy="383812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ea typeface="+mn-ea"/>
                <a:cs typeface="+mn-ea"/>
              </a:rPr>
              <a:t>源代码清单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51C84F2C-A483-47B7-AD74-396E75007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3881679"/>
              </p:ext>
            </p:extLst>
          </p:nvPr>
        </p:nvGraphicFramePr>
        <p:xfrm>
          <a:off x="1801368" y="969264"/>
          <a:ext cx="8385048" cy="570586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92524">
                  <a:extLst>
                    <a:ext uri="{9D8B030D-6E8A-4147-A177-3AD203B41FA5}">
                      <a16:colId xmlns:a16="http://schemas.microsoft.com/office/drawing/2014/main" val="1476313084"/>
                    </a:ext>
                  </a:extLst>
                </a:gridCol>
                <a:gridCol w="4192524">
                  <a:extLst>
                    <a:ext uri="{9D8B030D-6E8A-4147-A177-3AD203B41FA5}">
                      <a16:colId xmlns:a16="http://schemas.microsoft.com/office/drawing/2014/main" val="1891877946"/>
                    </a:ext>
                  </a:extLst>
                </a:gridCol>
              </a:tblGrid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程序名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程序路径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64249860"/>
                  </a:ext>
                </a:extLst>
              </a:tr>
              <a:tr h="263561">
                <a:tc>
                  <a:txBody>
                    <a:bodyPr/>
                    <a:lstStyle/>
                    <a:p>
                      <a:pPr algn="l">
                        <a:lnSpc>
                          <a:spcPts val="135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pages/index/index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E:\</a:t>
                      </a:r>
                      <a:r>
                        <a:rPr lang="zh-CN" sz="1600" kern="100" dirty="0">
                          <a:effectLst/>
                        </a:rPr>
                        <a:t>小程序</a:t>
                      </a:r>
                      <a:r>
                        <a:rPr lang="en-US" sz="1600" kern="100" dirty="0">
                          <a:effectLst/>
                        </a:rPr>
                        <a:t>\pages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59075560"/>
                  </a:ext>
                </a:extLst>
              </a:tr>
              <a:tr h="263561">
                <a:tc>
                  <a:txBody>
                    <a:bodyPr/>
                    <a:lstStyle/>
                    <a:p>
                      <a:pPr algn="l">
                        <a:lnSpc>
                          <a:spcPts val="135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pages/classify/index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E:\</a:t>
                      </a:r>
                      <a:r>
                        <a:rPr lang="zh-CN" sz="1600" kern="100" dirty="0">
                          <a:effectLst/>
                        </a:rPr>
                        <a:t>小程序</a:t>
                      </a:r>
                      <a:r>
                        <a:rPr lang="en-US" sz="1600" kern="100" dirty="0">
                          <a:effectLst/>
                        </a:rPr>
                        <a:t>\pages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92539328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pages/pl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52214945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pages/list/list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8324712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</a:rPr>
                        <a:t>pages/</a:t>
                      </a:r>
                      <a:r>
                        <a:rPr lang="en-US" sz="1600" kern="0" dirty="0" err="1">
                          <a:effectLst/>
                        </a:rPr>
                        <a:t>shopList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E:\</a:t>
                      </a:r>
                      <a:r>
                        <a:rPr lang="zh-CN" sz="1600" kern="100" dirty="0">
                          <a:effectLst/>
                        </a:rPr>
                        <a:t>小程序</a:t>
                      </a:r>
                      <a:r>
                        <a:rPr lang="en-US" sz="1600" kern="100" dirty="0">
                          <a:effectLst/>
                        </a:rPr>
                        <a:t>\pages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0030917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pages/shopList/shopList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3719659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pages/goods/detail/detail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9966432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pages/cart/cart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3608219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pages/member/index/index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49008138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pages/addresses/addresses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78172384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pages/address-edit/address-edit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2294832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pages/address-edit2/address-edit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4523247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pages/checkout/checkout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9524632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pages/checkout/checkout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76739518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pages/category/category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93378091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pages/address/add/add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1276286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pages/address/list/list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8750776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pages/message/message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038543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pages/message/message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4073518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pages/sc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E:\</a:t>
                      </a:r>
                      <a:r>
                        <a:rPr lang="zh-CN" sz="1600" kern="100">
                          <a:effectLst/>
                        </a:rPr>
                        <a:t>小程序</a:t>
                      </a:r>
                      <a:r>
                        <a:rPr lang="en-US" sz="1600" kern="100">
                          <a:effectLst/>
                        </a:rPr>
                        <a:t>\pages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88906365"/>
                  </a:ext>
                </a:extLst>
              </a:tr>
              <a:tr h="258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</a:rPr>
                        <a:t>pages/sc/sc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E:\</a:t>
                      </a:r>
                      <a:r>
                        <a:rPr lang="zh-CN" sz="1600" kern="100" dirty="0">
                          <a:effectLst/>
                        </a:rPr>
                        <a:t>小程序</a:t>
                      </a:r>
                      <a:r>
                        <a:rPr lang="en-US" sz="1600" kern="100" dirty="0">
                          <a:effectLst/>
                        </a:rPr>
                        <a:t>\pages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39880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1810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43243" y="502036"/>
            <a:ext cx="1895485" cy="383812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ea typeface="+mn-ea"/>
                <a:cs typeface="+mn-ea"/>
              </a:rPr>
              <a:t>源代码清单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EE49ECD-6D13-499F-BFFB-888467CE2D0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90023" y="1384935"/>
            <a:ext cx="1963489" cy="408813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90DE642-D567-47F5-8DD2-23DEFD0D52C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538728" y="1384934"/>
            <a:ext cx="1963488" cy="408813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4745BB7-31F6-4629-A725-FA92E01403A5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087433" y="1384934"/>
            <a:ext cx="1963488" cy="408813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6547DB9-36A5-4C37-A84D-28EC11321FEC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8636138" y="1384934"/>
            <a:ext cx="1963488" cy="408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34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43243" y="502036"/>
            <a:ext cx="1895485" cy="383812"/>
          </a:xfrm>
        </p:spPr>
        <p:txBody>
          <a:bodyPr>
            <a:normAutofit fontScale="90000"/>
          </a:bodyPr>
          <a:lstStyle/>
          <a:p>
            <a:r>
              <a:rPr lang="zh-CN" altLang="en-US" dirty="0">
                <a:ea typeface="+mn-ea"/>
                <a:cs typeface="+mn-ea"/>
              </a:rPr>
              <a:t>源代码清单</a:t>
            </a:r>
          </a:p>
        </p:txBody>
      </p:sp>
    </p:spTree>
    <p:extLst>
      <p:ext uri="{BB962C8B-B14F-4D97-AF65-F5344CB8AC3E}">
        <p14:creationId xmlns:p14="http://schemas.microsoft.com/office/powerpoint/2010/main" val="2709887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2808217" y="8272252"/>
            <a:ext cx="2147358" cy="707874"/>
          </a:xfrm>
          <a:prstGeom prst="rect">
            <a:avLst/>
          </a:prstGeom>
          <a:noFill/>
        </p:spPr>
        <p:txBody>
          <a:bodyPr wrap="none" lIns="121908" tIns="60954" rIns="121908" bIns="60954" rtlCol="0">
            <a:spAutoFit/>
          </a:bodyPr>
          <a:lstStyle/>
          <a:p>
            <a:r>
              <a:rPr lang="en-US" altLang="zh-CN" sz="1900" dirty="0">
                <a:solidFill>
                  <a:schemeClr val="bg1"/>
                </a:solidFill>
                <a:latin typeface="+mn-ea"/>
                <a:cs typeface="+mn-ea"/>
              </a:rPr>
              <a:t>0.5 </a:t>
            </a:r>
            <a:r>
              <a:rPr lang="zh-CN" altLang="en-US" sz="1900" dirty="0">
                <a:solidFill>
                  <a:schemeClr val="bg1"/>
                </a:solidFill>
                <a:latin typeface="+mn-ea"/>
                <a:cs typeface="+mn-ea"/>
              </a:rPr>
              <a:t>秒延迟符，无</a:t>
            </a:r>
            <a:endParaRPr lang="en-US" altLang="zh-CN" sz="1900" dirty="0">
              <a:solidFill>
                <a:schemeClr val="bg1"/>
              </a:solidFill>
              <a:latin typeface="+mn-ea"/>
              <a:cs typeface="+mn-ea"/>
            </a:endParaRPr>
          </a:p>
          <a:p>
            <a:r>
              <a:rPr lang="zh-CN" altLang="en-US" sz="1900" dirty="0">
                <a:solidFill>
                  <a:schemeClr val="bg1"/>
                </a:solidFill>
                <a:latin typeface="+mn-ea"/>
                <a:cs typeface="+mn-ea"/>
              </a:rPr>
              <a:t>意义，可删除</a:t>
            </a:r>
            <a:r>
              <a:rPr lang="en-US" altLang="zh-CN" sz="1900" dirty="0">
                <a:solidFill>
                  <a:schemeClr val="bg1"/>
                </a:solidFill>
                <a:latin typeface="+mn-ea"/>
                <a:cs typeface="+mn-ea"/>
              </a:rPr>
              <a:t>.</a:t>
            </a:r>
            <a:endParaRPr lang="zh-CN" altLang="en-US" sz="1900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更新配置管理系统</a:t>
            </a:r>
            <a:endParaRPr lang="zh-CN" altLang="en-US" dirty="0">
              <a:ea typeface="+mn-ea"/>
              <a:cs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6FCB9C-11AD-4F44-9642-5B887100F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779" y="1044477"/>
            <a:ext cx="8010890" cy="560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49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12808217" y="8272252"/>
            <a:ext cx="2147358" cy="707874"/>
          </a:xfrm>
          <a:prstGeom prst="rect">
            <a:avLst/>
          </a:prstGeom>
          <a:noFill/>
        </p:spPr>
        <p:txBody>
          <a:bodyPr wrap="none" lIns="121908" tIns="60954" rIns="121908" bIns="60954" rtlCol="0">
            <a:spAutoFit/>
          </a:bodyPr>
          <a:lstStyle/>
          <a:p>
            <a:r>
              <a:rPr lang="en-US" altLang="zh-CN" sz="1900" dirty="0">
                <a:solidFill>
                  <a:schemeClr val="bg1"/>
                </a:solidFill>
                <a:latin typeface="+mn-ea"/>
                <a:cs typeface="+mn-ea"/>
              </a:rPr>
              <a:t>0.5 </a:t>
            </a:r>
            <a:r>
              <a:rPr lang="zh-CN" altLang="en-US" sz="1900" dirty="0">
                <a:solidFill>
                  <a:schemeClr val="bg1"/>
                </a:solidFill>
                <a:latin typeface="+mn-ea"/>
                <a:cs typeface="+mn-ea"/>
              </a:rPr>
              <a:t>秒延迟符，无</a:t>
            </a:r>
            <a:endParaRPr lang="en-US" altLang="zh-CN" sz="1900" dirty="0">
              <a:solidFill>
                <a:schemeClr val="bg1"/>
              </a:solidFill>
              <a:latin typeface="+mn-ea"/>
              <a:cs typeface="+mn-ea"/>
            </a:endParaRPr>
          </a:p>
          <a:p>
            <a:r>
              <a:rPr lang="zh-CN" altLang="en-US" sz="1900" dirty="0">
                <a:solidFill>
                  <a:schemeClr val="bg1"/>
                </a:solidFill>
                <a:latin typeface="+mn-ea"/>
                <a:cs typeface="+mn-ea"/>
              </a:rPr>
              <a:t>意义，可删除</a:t>
            </a:r>
            <a:r>
              <a:rPr lang="en-US" altLang="zh-CN" sz="1900" dirty="0">
                <a:solidFill>
                  <a:schemeClr val="bg1"/>
                </a:solidFill>
                <a:latin typeface="+mn-ea"/>
                <a:cs typeface="+mn-ea"/>
              </a:rPr>
              <a:t>.</a:t>
            </a:r>
            <a:endParaRPr lang="zh-CN" altLang="en-US" sz="1900" dirty="0">
              <a:solidFill>
                <a:schemeClr val="bg1"/>
              </a:solidFill>
              <a:latin typeface="+mn-ea"/>
              <a:cs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会议记录</a:t>
            </a:r>
            <a:endParaRPr lang="zh-CN" altLang="en-US" dirty="0">
              <a:ea typeface="+mn-ea"/>
              <a:cs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2B20D7-CF37-464F-8725-9B6A8442C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243" y="1216151"/>
            <a:ext cx="8744341" cy="528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5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235136" y="1966229"/>
            <a:ext cx="7384520" cy="4564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乔寒月：</a:t>
            </a:r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1.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集成测试、确认测试、白盒测试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2.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3.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更新项目文档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4.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首页、分类、个人中心</a:t>
            </a:r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代码编写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5.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首页、分类功能设计、编写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6.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购物车、个人中心功能测试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7.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用户手册前一部分编写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8.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代码清单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李欣飏：</a:t>
            </a:r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85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1.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单元测试、黑盒测试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2.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整理会议记录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3.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购物车</a:t>
            </a:r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代码编写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4.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购物车、个人中心功能设计、编写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5.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首页、分类功能测试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6.</a:t>
            </a: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用户手册后一部分编写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endParaRPr lang="zh-CN" altLang="en-US" sz="3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181164" y="494721"/>
            <a:ext cx="6256451" cy="13252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zh-CN" altLang="en-US" sz="8000" dirty="0">
                <a:solidFill>
                  <a:schemeClr val="tx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组内评价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40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可选过程 1"/>
          <p:cNvSpPr/>
          <p:nvPr/>
        </p:nvSpPr>
        <p:spPr bwMode="auto">
          <a:xfrm>
            <a:off x="3205963" y="3817568"/>
            <a:ext cx="5853236" cy="430887"/>
          </a:xfrm>
          <a:prstGeom prst="flowChartAlternateProcess">
            <a:avLst/>
          </a:prstGeom>
          <a:solidFill>
            <a:srgbClr val="EA91B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19" tIns="45709" rIns="91419" bIns="45709" numCol="1" rtlCol="0" anchor="t" anchorCtr="0" compatLnSpc="1"/>
          <a:lstStyle/>
          <a:p>
            <a:pPr algn="ctr" defTabSz="913765"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2455766" y="3026309"/>
            <a:ext cx="7384520" cy="677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dist"/>
            <a:r>
              <a:rPr lang="zh-CN" altLang="en-US" sz="3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感谢您的观看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074543" y="4321623"/>
            <a:ext cx="6116077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 乔寒月</a:t>
            </a:r>
            <a:endParaRPr lang="en-US" altLang="zh-CN" sz="20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600939" y="1684328"/>
            <a:ext cx="3326657" cy="13252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09" rIns="91419" bIns="45709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en-US" altLang="zh-CN" sz="11500" dirty="0">
                <a:solidFill>
                  <a:schemeClr val="tx2"/>
                </a:solidFill>
                <a:latin typeface="Impact" panose="020B0806030902050204" pitchFamily="34" charset="0"/>
              </a:rPr>
              <a:t>G23</a:t>
            </a:r>
            <a:endParaRPr lang="zh-CN" altLang="en-US" sz="11500" dirty="0">
              <a:solidFill>
                <a:schemeClr val="tx2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235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850"/>
                            </p:stCondLst>
                            <p:childTnLst>
                              <p:par>
                                <p:cTn id="2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5"/>
          <p:cNvSpPr/>
          <p:nvPr/>
        </p:nvSpPr>
        <p:spPr bwMode="auto">
          <a:xfrm>
            <a:off x="991197" y="1765059"/>
            <a:ext cx="3733476" cy="4559785"/>
          </a:xfrm>
          <a:prstGeom prst="rect">
            <a:avLst/>
          </a:prstGeom>
          <a:blipFill dpi="0" rotWithShape="0">
            <a:blip r:embed="rId3"/>
            <a:srcRect/>
            <a:stretch>
              <a:fillRect/>
            </a:stretch>
          </a:blip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908" tIns="60954" rIns="121908" bIns="60954" numCol="1" rtlCol="0" anchor="t" anchorCtr="0" compatLnSpc="1"/>
          <a:lstStyle/>
          <a:p>
            <a:pPr algn="ctr" defTabSz="1218565" fontAlgn="base">
              <a:spcBef>
                <a:spcPct val="0"/>
              </a:spcBef>
              <a:spcAft>
                <a:spcPct val="0"/>
              </a:spcAft>
            </a:pPr>
            <a:endParaRPr lang="en-US" sz="750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13" name="Rectangle 20"/>
          <p:cNvSpPr/>
          <p:nvPr/>
        </p:nvSpPr>
        <p:spPr bwMode="auto">
          <a:xfrm>
            <a:off x="5410338" y="2088771"/>
            <a:ext cx="5866231" cy="876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r>
              <a:rPr lang="zh-CN" altLang="zh-CN" dirty="0"/>
              <a:t>目的：</a:t>
            </a:r>
          </a:p>
          <a:p>
            <a:r>
              <a:rPr lang="zh-CN" altLang="zh-CN" dirty="0"/>
              <a:t>说明对程序系统的设计考虑，包括程序系统的模块设计说明</a:t>
            </a:r>
          </a:p>
          <a:p>
            <a:r>
              <a:rPr lang="zh-CN" altLang="zh-CN" dirty="0"/>
              <a:t>包括模块描述、功能说明、性能解释、输出项输入项，设计方法（算法）流程逻辑 接口，存储分配，注释设计、限制条件、测试计划以及尚未解决的问题进行详细的说明，为实现代码做好充足的准备</a:t>
            </a:r>
          </a:p>
          <a:p>
            <a:r>
              <a:rPr lang="zh-CN" altLang="zh-CN" dirty="0"/>
              <a:t>预期读者：</a:t>
            </a:r>
          </a:p>
          <a:p>
            <a:r>
              <a:rPr lang="zh-CN" altLang="zh-CN" dirty="0"/>
              <a:t>软件制作小组成员：乔寒月、李欣飏</a:t>
            </a:r>
          </a:p>
          <a:p>
            <a:r>
              <a:rPr lang="zh-CN" altLang="zh-CN" dirty="0"/>
              <a:t>软件用户代表：杨枨老师、信管</a:t>
            </a:r>
            <a:r>
              <a:rPr lang="en-US" altLang="zh-CN" dirty="0"/>
              <a:t>1702 </a:t>
            </a:r>
            <a:r>
              <a:rPr lang="zh-CN" altLang="zh-CN" dirty="0"/>
              <a:t>郭伊娜、统计</a:t>
            </a:r>
            <a:r>
              <a:rPr lang="en-US" altLang="zh-CN" dirty="0"/>
              <a:t>1801 </a:t>
            </a:r>
            <a:r>
              <a:rPr lang="zh-CN" altLang="zh-CN" dirty="0"/>
              <a:t>朱芳颖。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编写目的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1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/>
          <p:cNvSpPr/>
          <p:nvPr/>
        </p:nvSpPr>
        <p:spPr>
          <a:xfrm>
            <a:off x="1643243" y="1427581"/>
            <a:ext cx="4770656" cy="1508093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r>
              <a:rPr lang="zh-CN" altLang="zh-CN" dirty="0"/>
              <a:t>软件名称：承闲二手购物小程序；</a:t>
            </a:r>
          </a:p>
          <a:p>
            <a:r>
              <a:rPr lang="zh-CN" altLang="zh-CN" dirty="0"/>
              <a:t>任务提出者：李欣飏；</a:t>
            </a:r>
          </a:p>
          <a:p>
            <a:r>
              <a:rPr lang="zh-CN" altLang="zh-CN" dirty="0"/>
              <a:t>开发者：乔寒月、李欣飏；</a:t>
            </a:r>
          </a:p>
          <a:p>
            <a:r>
              <a:rPr lang="zh-CN" altLang="zh-CN" dirty="0"/>
              <a:t>用户：杨枨老师、信管</a:t>
            </a:r>
            <a:r>
              <a:rPr lang="en-US" altLang="zh-CN" dirty="0"/>
              <a:t>1702 </a:t>
            </a:r>
            <a:r>
              <a:rPr lang="zh-CN" altLang="zh-CN" dirty="0"/>
              <a:t>郭伊娜、统计</a:t>
            </a:r>
            <a:r>
              <a:rPr lang="en-US" altLang="zh-CN" dirty="0"/>
              <a:t>1801 </a:t>
            </a:r>
            <a:r>
              <a:rPr lang="zh-CN" altLang="zh-CN" dirty="0"/>
              <a:t>朱芳颖。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背景</a:t>
            </a: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7EFF1670-C532-4E34-8B45-33D4CD113B6A}"/>
              </a:ext>
            </a:extLst>
          </p:cNvPr>
          <p:cNvSpPr txBox="1">
            <a:spLocks/>
          </p:cNvSpPr>
          <p:nvPr/>
        </p:nvSpPr>
        <p:spPr>
          <a:xfrm>
            <a:off x="1643243" y="3285501"/>
            <a:ext cx="10515600" cy="383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1" kern="1200">
                <a:solidFill>
                  <a:srgbClr val="4F7C3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参考资料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476FF89-61E3-4FBF-864E-DC151E237664}"/>
              </a:ext>
            </a:extLst>
          </p:cNvPr>
          <p:cNvSpPr/>
          <p:nvPr/>
        </p:nvSpPr>
        <p:spPr>
          <a:xfrm>
            <a:off x="1643243" y="4118995"/>
            <a:ext cx="4770656" cy="2062091"/>
          </a:xfrm>
          <a:prstGeom prst="rect">
            <a:avLst/>
          </a:prstGeom>
        </p:spPr>
        <p:txBody>
          <a:bodyPr wrap="square" lIns="121908" tIns="60954" rIns="121908" bIns="60954">
            <a:spAutoFit/>
          </a:bodyPr>
          <a:lstStyle/>
          <a:p>
            <a:r>
              <a:rPr lang="zh-CN" altLang="zh-CN" dirty="0"/>
              <a:t>张海藩、牟永敏，软件工程导论（第六版），清华大学出版社</a:t>
            </a:r>
          </a:p>
          <a:p>
            <a:r>
              <a:rPr lang="zh-CN" altLang="zh-CN" dirty="0"/>
              <a:t>乔寒月、李欣飏、吴智宏，项目计划书</a:t>
            </a:r>
          </a:p>
          <a:p>
            <a:r>
              <a:rPr lang="zh-CN" altLang="zh-CN" dirty="0"/>
              <a:t>乔寒月、李欣飏、吴智宏，可行性分析报告</a:t>
            </a:r>
          </a:p>
          <a:p>
            <a:r>
              <a:rPr lang="zh-CN" altLang="zh-CN" dirty="0"/>
              <a:t>乔寒月、李欣飏、吴智宏，软件需求说明</a:t>
            </a:r>
          </a:p>
          <a:p>
            <a:r>
              <a:rPr lang="zh-CN" altLang="zh-CN" dirty="0"/>
              <a:t>乔寒月、李欣飏、吴智宏，总体设计报告</a:t>
            </a:r>
          </a:p>
          <a:p>
            <a:r>
              <a:rPr lang="zh-CN" altLang="zh-CN" dirty="0"/>
              <a:t>乔寒月、李欣飏，详细设计报告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97" y="2256274"/>
            <a:ext cx="12191207" cy="1193723"/>
          </a:xfrm>
          <a:prstGeom prst="rect">
            <a:avLst/>
          </a:prstGeom>
          <a:solidFill>
            <a:schemeClr val="bg2"/>
          </a:solidFill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4123" y="-815438"/>
            <a:ext cx="3289231" cy="477141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09246" y="2381186"/>
            <a:ext cx="12217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400" b="1" dirty="0">
                <a:solidFill>
                  <a:srgbClr val="FFFFFF"/>
                </a:solidFill>
                <a:latin typeface="+mj-ea"/>
                <a:ea typeface="+mj-ea"/>
                <a:cs typeface="Hiragino Sans GB W6"/>
              </a:rPr>
              <a:t>02</a:t>
            </a:r>
            <a:endParaRPr lang="zh-CN" altLang="en-US" sz="5400" b="1" dirty="0">
              <a:solidFill>
                <a:srgbClr val="FFFFFF"/>
              </a:solidFill>
              <a:latin typeface="+mj-ea"/>
              <a:ea typeface="+mj-ea"/>
              <a:cs typeface="Hiragino Sans GB W6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439945" y="2393539"/>
            <a:ext cx="21142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b="1" spc="300" dirty="0">
                <a:solidFill>
                  <a:srgbClr val="FFFFFF"/>
                </a:solidFill>
                <a:latin typeface="+mj-ea"/>
                <a:ea typeface="+mj-ea"/>
                <a:cs typeface="Hiragino Sans GB W3"/>
              </a:rPr>
              <a:t>测试概要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373" y="2944370"/>
            <a:ext cx="9709150" cy="13462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91116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测试目的</a:t>
            </a:r>
          </a:p>
        </p:txBody>
      </p:sp>
      <p:sp>
        <p:nvSpPr>
          <p:cNvPr id="7" name="矩形 6"/>
          <p:cNvSpPr/>
          <p:nvPr/>
        </p:nvSpPr>
        <p:spPr>
          <a:xfrm>
            <a:off x="5892012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测试类别</a:t>
            </a:r>
          </a:p>
        </p:txBody>
      </p:sp>
      <p:sp>
        <p:nvSpPr>
          <p:cNvPr id="8" name="矩形 7"/>
          <p:cNvSpPr/>
          <p:nvPr/>
        </p:nvSpPr>
        <p:spPr>
          <a:xfrm>
            <a:off x="9035836" y="315906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测试模块</a:t>
            </a:r>
          </a:p>
        </p:txBody>
      </p:sp>
      <p:sp>
        <p:nvSpPr>
          <p:cNvPr id="9" name="矩形 8"/>
          <p:cNvSpPr/>
          <p:nvPr/>
        </p:nvSpPr>
        <p:spPr>
          <a:xfrm>
            <a:off x="2791116" y="3725267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pc="150" dirty="0">
                <a:latin typeface="+mj-ea"/>
                <a:ea typeface="+mj-ea"/>
                <a:cs typeface="Hiragino Sans GB W3"/>
              </a:rPr>
              <a:t>测试管理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290391"/>
            <a:ext cx="95250" cy="9525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3380" y="3290391"/>
            <a:ext cx="95250" cy="9525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4230" y="3290391"/>
            <a:ext cx="95250" cy="9525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807" y="3860727"/>
            <a:ext cx="95250" cy="9525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300000">
            <a:off x="-460073" y="3834430"/>
            <a:ext cx="3289231" cy="4771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1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1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21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42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 bwMode="auto">
          <a:xfrm>
            <a:off x="2207132" y="3309938"/>
            <a:ext cx="1892054" cy="1892300"/>
            <a:chOff x="2207026" y="3310449"/>
            <a:chExt cx="1891595" cy="1891596"/>
          </a:xfrm>
        </p:grpSpPr>
        <p:sp>
          <p:nvSpPr>
            <p:cNvPr id="7231" name="Rectangle 5"/>
            <p:cNvSpPr>
              <a:spLocks noChangeArrowheads="1"/>
            </p:cNvSpPr>
            <p:nvPr/>
          </p:nvSpPr>
          <p:spPr bwMode="auto">
            <a:xfrm>
              <a:off x="3097189" y="3310449"/>
              <a:ext cx="103726" cy="39793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ea"/>
              </a:endParaRPr>
            </a:p>
          </p:txBody>
        </p:sp>
        <p:sp>
          <p:nvSpPr>
            <p:cNvPr id="7232" name="Freeform 6"/>
            <p:cNvSpPr/>
            <p:nvPr/>
          </p:nvSpPr>
          <p:spPr bwMode="auto">
            <a:xfrm>
              <a:off x="2857674" y="3329309"/>
              <a:ext cx="199910" cy="411135"/>
            </a:xfrm>
            <a:custGeom>
              <a:avLst/>
              <a:gdLst>
                <a:gd name="T0" fmla="*/ 2147483647 w 106"/>
                <a:gd name="T1" fmla="*/ 2147483647 h 218"/>
                <a:gd name="T2" fmla="*/ 2147483647 w 106"/>
                <a:gd name="T3" fmla="*/ 2147483647 h 218"/>
                <a:gd name="T4" fmla="*/ 0 w 106"/>
                <a:gd name="T5" fmla="*/ 2147483647 h 218"/>
                <a:gd name="T6" fmla="*/ 2147483647 w 106"/>
                <a:gd name="T7" fmla="*/ 0 h 218"/>
                <a:gd name="T8" fmla="*/ 2147483647 w 106"/>
                <a:gd name="T9" fmla="*/ 2147483647 h 21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6" h="218">
                  <a:moveTo>
                    <a:pt x="106" y="203"/>
                  </a:moveTo>
                  <a:lnTo>
                    <a:pt x="53" y="218"/>
                  </a:lnTo>
                  <a:lnTo>
                    <a:pt x="0" y="15"/>
                  </a:lnTo>
                  <a:lnTo>
                    <a:pt x="51" y="0"/>
                  </a:lnTo>
                  <a:lnTo>
                    <a:pt x="106" y="203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33" name="Freeform 7"/>
            <p:cNvSpPr/>
            <p:nvPr/>
          </p:nvSpPr>
          <p:spPr bwMode="auto">
            <a:xfrm>
              <a:off x="2633248" y="3412290"/>
              <a:ext cx="286663" cy="396047"/>
            </a:xfrm>
            <a:custGeom>
              <a:avLst/>
              <a:gdLst>
                <a:gd name="T0" fmla="*/ 2147483647 w 152"/>
                <a:gd name="T1" fmla="*/ 2147483647 h 210"/>
                <a:gd name="T2" fmla="*/ 2147483647 w 152"/>
                <a:gd name="T3" fmla="*/ 2147483647 h 210"/>
                <a:gd name="T4" fmla="*/ 0 w 152"/>
                <a:gd name="T5" fmla="*/ 2147483647 h 210"/>
                <a:gd name="T6" fmla="*/ 2147483647 w 152"/>
                <a:gd name="T7" fmla="*/ 0 h 210"/>
                <a:gd name="T8" fmla="*/ 2147483647 w 152"/>
                <a:gd name="T9" fmla="*/ 2147483647 h 2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2" h="210">
                  <a:moveTo>
                    <a:pt x="152" y="183"/>
                  </a:moveTo>
                  <a:lnTo>
                    <a:pt x="104" y="210"/>
                  </a:lnTo>
                  <a:lnTo>
                    <a:pt x="0" y="28"/>
                  </a:lnTo>
                  <a:lnTo>
                    <a:pt x="48" y="0"/>
                  </a:lnTo>
                  <a:lnTo>
                    <a:pt x="152" y="183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34" name="Freeform 8"/>
            <p:cNvSpPr/>
            <p:nvPr/>
          </p:nvSpPr>
          <p:spPr bwMode="auto">
            <a:xfrm>
              <a:off x="2444654" y="3553735"/>
              <a:ext cx="354556" cy="350785"/>
            </a:xfrm>
            <a:custGeom>
              <a:avLst/>
              <a:gdLst>
                <a:gd name="T0" fmla="*/ 2147483647 w 188"/>
                <a:gd name="T1" fmla="*/ 2147483647 h 186"/>
                <a:gd name="T2" fmla="*/ 2147483647 w 188"/>
                <a:gd name="T3" fmla="*/ 2147483647 h 186"/>
                <a:gd name="T4" fmla="*/ 0 w 188"/>
                <a:gd name="T5" fmla="*/ 2147483647 h 186"/>
                <a:gd name="T6" fmla="*/ 2147483647 w 188"/>
                <a:gd name="T7" fmla="*/ 0 h 186"/>
                <a:gd name="T8" fmla="*/ 2147483647 w 188"/>
                <a:gd name="T9" fmla="*/ 2147483647 h 18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" h="186">
                  <a:moveTo>
                    <a:pt x="188" y="148"/>
                  </a:moveTo>
                  <a:lnTo>
                    <a:pt x="149" y="186"/>
                  </a:lnTo>
                  <a:lnTo>
                    <a:pt x="0" y="38"/>
                  </a:lnTo>
                  <a:lnTo>
                    <a:pt x="38" y="0"/>
                  </a:lnTo>
                  <a:lnTo>
                    <a:pt x="188" y="148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35" name="Freeform 9"/>
            <p:cNvSpPr/>
            <p:nvPr/>
          </p:nvSpPr>
          <p:spPr bwMode="auto">
            <a:xfrm>
              <a:off x="2306980" y="3740443"/>
              <a:ext cx="396047" cy="288549"/>
            </a:xfrm>
            <a:custGeom>
              <a:avLst/>
              <a:gdLst>
                <a:gd name="T0" fmla="*/ 2147483647 w 210"/>
                <a:gd name="T1" fmla="*/ 2147483647 h 153"/>
                <a:gd name="T2" fmla="*/ 2147483647 w 210"/>
                <a:gd name="T3" fmla="*/ 2147483647 h 153"/>
                <a:gd name="T4" fmla="*/ 0 w 210"/>
                <a:gd name="T5" fmla="*/ 2147483647 h 153"/>
                <a:gd name="T6" fmla="*/ 2147483647 w 210"/>
                <a:gd name="T7" fmla="*/ 0 h 153"/>
                <a:gd name="T8" fmla="*/ 2147483647 w 210"/>
                <a:gd name="T9" fmla="*/ 2147483647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0" h="153">
                  <a:moveTo>
                    <a:pt x="210" y="105"/>
                  </a:moveTo>
                  <a:lnTo>
                    <a:pt x="182" y="153"/>
                  </a:lnTo>
                  <a:lnTo>
                    <a:pt x="0" y="47"/>
                  </a:lnTo>
                  <a:lnTo>
                    <a:pt x="27" y="0"/>
                  </a:lnTo>
                  <a:lnTo>
                    <a:pt x="210" y="105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36" name="Freeform 10"/>
            <p:cNvSpPr/>
            <p:nvPr/>
          </p:nvSpPr>
          <p:spPr bwMode="auto">
            <a:xfrm>
              <a:off x="2223998" y="3962984"/>
              <a:ext cx="409248" cy="203681"/>
            </a:xfrm>
            <a:custGeom>
              <a:avLst/>
              <a:gdLst>
                <a:gd name="T0" fmla="*/ 2147483647 w 217"/>
                <a:gd name="T1" fmla="*/ 2147483647 h 108"/>
                <a:gd name="T2" fmla="*/ 2147483647 w 217"/>
                <a:gd name="T3" fmla="*/ 2147483647 h 108"/>
                <a:gd name="T4" fmla="*/ 0 w 217"/>
                <a:gd name="T5" fmla="*/ 2147483647 h 108"/>
                <a:gd name="T6" fmla="*/ 2147483647 w 217"/>
                <a:gd name="T7" fmla="*/ 0 h 108"/>
                <a:gd name="T8" fmla="*/ 2147483647 w 217"/>
                <a:gd name="T9" fmla="*/ 2147483647 h 1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108">
                  <a:moveTo>
                    <a:pt x="217" y="55"/>
                  </a:moveTo>
                  <a:lnTo>
                    <a:pt x="204" y="108"/>
                  </a:lnTo>
                  <a:lnTo>
                    <a:pt x="0" y="53"/>
                  </a:lnTo>
                  <a:lnTo>
                    <a:pt x="15" y="0"/>
                  </a:lnTo>
                  <a:lnTo>
                    <a:pt x="217" y="55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37" name="Rectangle 11"/>
            <p:cNvSpPr>
              <a:spLocks noChangeArrowheads="1"/>
            </p:cNvSpPr>
            <p:nvPr/>
          </p:nvSpPr>
          <p:spPr bwMode="auto">
            <a:xfrm>
              <a:off x="2207026" y="4208156"/>
              <a:ext cx="396047" cy="101841"/>
            </a:xfrm>
            <a:prstGeom prst="rect">
              <a:avLst/>
            </a:pr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ea"/>
              </a:endParaRPr>
            </a:p>
          </p:txBody>
        </p:sp>
        <p:sp>
          <p:nvSpPr>
            <p:cNvPr id="7238" name="Freeform 12"/>
            <p:cNvSpPr/>
            <p:nvPr/>
          </p:nvSpPr>
          <p:spPr bwMode="auto">
            <a:xfrm>
              <a:off x="2223998" y="4351488"/>
              <a:ext cx="413020" cy="199910"/>
            </a:xfrm>
            <a:custGeom>
              <a:avLst/>
              <a:gdLst>
                <a:gd name="T0" fmla="*/ 2147483647 w 219"/>
                <a:gd name="T1" fmla="*/ 0 h 106"/>
                <a:gd name="T2" fmla="*/ 2147483647 w 219"/>
                <a:gd name="T3" fmla="*/ 2147483647 h 106"/>
                <a:gd name="T4" fmla="*/ 2147483647 w 219"/>
                <a:gd name="T5" fmla="*/ 2147483647 h 106"/>
                <a:gd name="T6" fmla="*/ 0 w 219"/>
                <a:gd name="T7" fmla="*/ 2147483647 h 106"/>
                <a:gd name="T8" fmla="*/ 2147483647 w 219"/>
                <a:gd name="T9" fmla="*/ 0 h 1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9" h="106">
                  <a:moveTo>
                    <a:pt x="204" y="0"/>
                  </a:moveTo>
                  <a:lnTo>
                    <a:pt x="219" y="51"/>
                  </a:lnTo>
                  <a:lnTo>
                    <a:pt x="15" y="106"/>
                  </a:lnTo>
                  <a:lnTo>
                    <a:pt x="0" y="5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39" name="Freeform 13"/>
            <p:cNvSpPr/>
            <p:nvPr/>
          </p:nvSpPr>
          <p:spPr bwMode="auto">
            <a:xfrm>
              <a:off x="2306980" y="4489161"/>
              <a:ext cx="396047" cy="286663"/>
            </a:xfrm>
            <a:custGeom>
              <a:avLst/>
              <a:gdLst>
                <a:gd name="T0" fmla="*/ 2147483647 w 210"/>
                <a:gd name="T1" fmla="*/ 0 h 152"/>
                <a:gd name="T2" fmla="*/ 2147483647 w 210"/>
                <a:gd name="T3" fmla="*/ 2147483647 h 152"/>
                <a:gd name="T4" fmla="*/ 2147483647 w 210"/>
                <a:gd name="T5" fmla="*/ 2147483647 h 152"/>
                <a:gd name="T6" fmla="*/ 0 w 210"/>
                <a:gd name="T7" fmla="*/ 2147483647 h 152"/>
                <a:gd name="T8" fmla="*/ 2147483647 w 210"/>
                <a:gd name="T9" fmla="*/ 0 h 1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0" h="152">
                  <a:moveTo>
                    <a:pt x="182" y="0"/>
                  </a:moveTo>
                  <a:lnTo>
                    <a:pt x="210" y="46"/>
                  </a:lnTo>
                  <a:lnTo>
                    <a:pt x="27" y="152"/>
                  </a:lnTo>
                  <a:lnTo>
                    <a:pt x="0" y="104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40" name="Freeform 14"/>
            <p:cNvSpPr/>
            <p:nvPr/>
          </p:nvSpPr>
          <p:spPr bwMode="auto">
            <a:xfrm>
              <a:off x="2448426" y="4609861"/>
              <a:ext cx="354556" cy="354556"/>
            </a:xfrm>
            <a:custGeom>
              <a:avLst/>
              <a:gdLst>
                <a:gd name="T0" fmla="*/ 2147483647 w 188"/>
                <a:gd name="T1" fmla="*/ 0 h 188"/>
                <a:gd name="T2" fmla="*/ 2147483647 w 188"/>
                <a:gd name="T3" fmla="*/ 2147483647 h 188"/>
                <a:gd name="T4" fmla="*/ 2147483647 w 188"/>
                <a:gd name="T5" fmla="*/ 2147483647 h 188"/>
                <a:gd name="T6" fmla="*/ 0 w 188"/>
                <a:gd name="T7" fmla="*/ 2147483647 h 188"/>
                <a:gd name="T8" fmla="*/ 2147483647 w 188"/>
                <a:gd name="T9" fmla="*/ 0 h 1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" h="188">
                  <a:moveTo>
                    <a:pt x="149" y="0"/>
                  </a:moveTo>
                  <a:lnTo>
                    <a:pt x="188" y="38"/>
                  </a:lnTo>
                  <a:lnTo>
                    <a:pt x="38" y="188"/>
                  </a:lnTo>
                  <a:lnTo>
                    <a:pt x="0" y="150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41" name="Freeform 15"/>
            <p:cNvSpPr/>
            <p:nvPr/>
          </p:nvSpPr>
          <p:spPr bwMode="auto">
            <a:xfrm>
              <a:off x="2637020" y="4706044"/>
              <a:ext cx="284776" cy="396047"/>
            </a:xfrm>
            <a:custGeom>
              <a:avLst/>
              <a:gdLst>
                <a:gd name="T0" fmla="*/ 2147483647 w 151"/>
                <a:gd name="T1" fmla="*/ 0 h 210"/>
                <a:gd name="T2" fmla="*/ 2147483647 w 151"/>
                <a:gd name="T3" fmla="*/ 2147483647 h 210"/>
                <a:gd name="T4" fmla="*/ 2147483647 w 151"/>
                <a:gd name="T5" fmla="*/ 2147483647 h 210"/>
                <a:gd name="T6" fmla="*/ 0 w 151"/>
                <a:gd name="T7" fmla="*/ 2147483647 h 210"/>
                <a:gd name="T8" fmla="*/ 2147483647 w 151"/>
                <a:gd name="T9" fmla="*/ 0 h 2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1" h="210">
                  <a:moveTo>
                    <a:pt x="106" y="0"/>
                  </a:moveTo>
                  <a:lnTo>
                    <a:pt x="151" y="28"/>
                  </a:lnTo>
                  <a:lnTo>
                    <a:pt x="47" y="210"/>
                  </a:lnTo>
                  <a:lnTo>
                    <a:pt x="0" y="183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42" name="Freeform 16"/>
            <p:cNvSpPr/>
            <p:nvPr/>
          </p:nvSpPr>
          <p:spPr bwMode="auto">
            <a:xfrm>
              <a:off x="2861446" y="4775823"/>
              <a:ext cx="201795" cy="409249"/>
            </a:xfrm>
            <a:custGeom>
              <a:avLst/>
              <a:gdLst>
                <a:gd name="T0" fmla="*/ 2147483647 w 107"/>
                <a:gd name="T1" fmla="*/ 0 h 217"/>
                <a:gd name="T2" fmla="*/ 2147483647 w 107"/>
                <a:gd name="T3" fmla="*/ 2147483647 h 217"/>
                <a:gd name="T4" fmla="*/ 2147483647 w 107"/>
                <a:gd name="T5" fmla="*/ 2147483647 h 217"/>
                <a:gd name="T6" fmla="*/ 0 w 107"/>
                <a:gd name="T7" fmla="*/ 2147483647 h 217"/>
                <a:gd name="T8" fmla="*/ 2147483647 w 107"/>
                <a:gd name="T9" fmla="*/ 0 h 2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7" h="217">
                  <a:moveTo>
                    <a:pt x="54" y="0"/>
                  </a:moveTo>
                  <a:lnTo>
                    <a:pt x="107" y="12"/>
                  </a:lnTo>
                  <a:lnTo>
                    <a:pt x="53" y="217"/>
                  </a:lnTo>
                  <a:lnTo>
                    <a:pt x="0" y="202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43" name="Freeform 17"/>
            <p:cNvSpPr/>
            <p:nvPr/>
          </p:nvSpPr>
          <p:spPr bwMode="auto">
            <a:xfrm>
              <a:off x="3100961" y="4805998"/>
              <a:ext cx="103726" cy="396047"/>
            </a:xfrm>
            <a:custGeom>
              <a:avLst/>
              <a:gdLst>
                <a:gd name="T0" fmla="*/ 0 w 55"/>
                <a:gd name="T1" fmla="*/ 0 h 210"/>
                <a:gd name="T2" fmla="*/ 2147483647 w 55"/>
                <a:gd name="T3" fmla="*/ 0 h 210"/>
                <a:gd name="T4" fmla="*/ 2147483647 w 55"/>
                <a:gd name="T5" fmla="*/ 2147483647 h 210"/>
                <a:gd name="T6" fmla="*/ 2147483647 w 55"/>
                <a:gd name="T7" fmla="*/ 2147483647 h 210"/>
                <a:gd name="T8" fmla="*/ 0 w 55"/>
                <a:gd name="T9" fmla="*/ 0 h 2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5" h="210">
                  <a:moveTo>
                    <a:pt x="0" y="0"/>
                  </a:moveTo>
                  <a:lnTo>
                    <a:pt x="55" y="0"/>
                  </a:lnTo>
                  <a:lnTo>
                    <a:pt x="55" y="210"/>
                  </a:lnTo>
                  <a:lnTo>
                    <a:pt x="2" y="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44" name="Freeform 18"/>
            <p:cNvSpPr/>
            <p:nvPr/>
          </p:nvSpPr>
          <p:spPr bwMode="auto">
            <a:xfrm>
              <a:off x="3246177" y="4772051"/>
              <a:ext cx="203681" cy="413021"/>
            </a:xfrm>
            <a:custGeom>
              <a:avLst/>
              <a:gdLst>
                <a:gd name="T0" fmla="*/ 0 w 108"/>
                <a:gd name="T1" fmla="*/ 2147483647 h 219"/>
                <a:gd name="T2" fmla="*/ 2147483647 w 108"/>
                <a:gd name="T3" fmla="*/ 0 h 219"/>
                <a:gd name="T4" fmla="*/ 2147483647 w 108"/>
                <a:gd name="T5" fmla="*/ 2147483647 h 219"/>
                <a:gd name="T6" fmla="*/ 2147483647 w 108"/>
                <a:gd name="T7" fmla="*/ 2147483647 h 219"/>
                <a:gd name="T8" fmla="*/ 0 w 108"/>
                <a:gd name="T9" fmla="*/ 2147483647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8" h="219">
                  <a:moveTo>
                    <a:pt x="0" y="14"/>
                  </a:moveTo>
                  <a:lnTo>
                    <a:pt x="53" y="0"/>
                  </a:lnTo>
                  <a:lnTo>
                    <a:pt x="108" y="204"/>
                  </a:lnTo>
                  <a:lnTo>
                    <a:pt x="55" y="219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45" name="Freeform 19"/>
            <p:cNvSpPr/>
            <p:nvPr/>
          </p:nvSpPr>
          <p:spPr bwMode="auto">
            <a:xfrm>
              <a:off x="3383851" y="4706044"/>
              <a:ext cx="288548" cy="392275"/>
            </a:xfrm>
            <a:custGeom>
              <a:avLst/>
              <a:gdLst>
                <a:gd name="T0" fmla="*/ 0 w 153"/>
                <a:gd name="T1" fmla="*/ 2147483647 h 208"/>
                <a:gd name="T2" fmla="*/ 2147483647 w 153"/>
                <a:gd name="T3" fmla="*/ 0 h 208"/>
                <a:gd name="T4" fmla="*/ 2147483647 w 153"/>
                <a:gd name="T5" fmla="*/ 2147483647 h 208"/>
                <a:gd name="T6" fmla="*/ 2147483647 w 153"/>
                <a:gd name="T7" fmla="*/ 2147483647 h 208"/>
                <a:gd name="T8" fmla="*/ 0 w 153"/>
                <a:gd name="T9" fmla="*/ 2147483647 h 2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3" h="208">
                  <a:moveTo>
                    <a:pt x="0" y="28"/>
                  </a:moveTo>
                  <a:lnTo>
                    <a:pt x="47" y="0"/>
                  </a:lnTo>
                  <a:lnTo>
                    <a:pt x="153" y="183"/>
                  </a:lnTo>
                  <a:lnTo>
                    <a:pt x="106" y="20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46" name="Freeform 20"/>
            <p:cNvSpPr/>
            <p:nvPr/>
          </p:nvSpPr>
          <p:spPr bwMode="auto">
            <a:xfrm>
              <a:off x="3504551" y="4606089"/>
              <a:ext cx="354556" cy="354556"/>
            </a:xfrm>
            <a:custGeom>
              <a:avLst/>
              <a:gdLst>
                <a:gd name="T0" fmla="*/ 0 w 188"/>
                <a:gd name="T1" fmla="*/ 2147483647 h 188"/>
                <a:gd name="T2" fmla="*/ 2147483647 w 188"/>
                <a:gd name="T3" fmla="*/ 0 h 188"/>
                <a:gd name="T4" fmla="*/ 2147483647 w 188"/>
                <a:gd name="T5" fmla="*/ 2147483647 h 188"/>
                <a:gd name="T6" fmla="*/ 2147483647 w 188"/>
                <a:gd name="T7" fmla="*/ 2147483647 h 188"/>
                <a:gd name="T8" fmla="*/ 0 w 188"/>
                <a:gd name="T9" fmla="*/ 2147483647 h 1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" h="188">
                  <a:moveTo>
                    <a:pt x="0" y="39"/>
                  </a:moveTo>
                  <a:lnTo>
                    <a:pt x="40" y="0"/>
                  </a:lnTo>
                  <a:lnTo>
                    <a:pt x="188" y="150"/>
                  </a:lnTo>
                  <a:lnTo>
                    <a:pt x="149" y="188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47" name="Freeform 21"/>
            <p:cNvSpPr/>
            <p:nvPr/>
          </p:nvSpPr>
          <p:spPr bwMode="auto">
            <a:xfrm>
              <a:off x="3604506" y="4483503"/>
              <a:ext cx="394161" cy="288549"/>
            </a:xfrm>
            <a:custGeom>
              <a:avLst/>
              <a:gdLst>
                <a:gd name="T0" fmla="*/ 0 w 209"/>
                <a:gd name="T1" fmla="*/ 2147483647 h 153"/>
                <a:gd name="T2" fmla="*/ 2147483647 w 209"/>
                <a:gd name="T3" fmla="*/ 0 h 153"/>
                <a:gd name="T4" fmla="*/ 2147483647 w 209"/>
                <a:gd name="T5" fmla="*/ 2147483647 h 153"/>
                <a:gd name="T6" fmla="*/ 2147483647 w 209"/>
                <a:gd name="T7" fmla="*/ 2147483647 h 153"/>
                <a:gd name="T8" fmla="*/ 0 w 209"/>
                <a:gd name="T9" fmla="*/ 2147483647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9" h="153">
                  <a:moveTo>
                    <a:pt x="0" y="47"/>
                  </a:moveTo>
                  <a:lnTo>
                    <a:pt x="27" y="0"/>
                  </a:lnTo>
                  <a:lnTo>
                    <a:pt x="209" y="105"/>
                  </a:lnTo>
                  <a:lnTo>
                    <a:pt x="182" y="153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48" name="Freeform 22"/>
            <p:cNvSpPr/>
            <p:nvPr/>
          </p:nvSpPr>
          <p:spPr bwMode="auto">
            <a:xfrm>
              <a:off x="3668628" y="4345829"/>
              <a:ext cx="409248" cy="201796"/>
            </a:xfrm>
            <a:custGeom>
              <a:avLst/>
              <a:gdLst>
                <a:gd name="T0" fmla="*/ 0 w 217"/>
                <a:gd name="T1" fmla="*/ 2147483647 h 107"/>
                <a:gd name="T2" fmla="*/ 2147483647 w 217"/>
                <a:gd name="T3" fmla="*/ 0 h 107"/>
                <a:gd name="T4" fmla="*/ 2147483647 w 217"/>
                <a:gd name="T5" fmla="*/ 2147483647 h 107"/>
                <a:gd name="T6" fmla="*/ 2147483647 w 217"/>
                <a:gd name="T7" fmla="*/ 2147483647 h 107"/>
                <a:gd name="T8" fmla="*/ 0 w 217"/>
                <a:gd name="T9" fmla="*/ 2147483647 h 10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107">
                  <a:moveTo>
                    <a:pt x="0" y="53"/>
                  </a:moveTo>
                  <a:lnTo>
                    <a:pt x="15" y="0"/>
                  </a:lnTo>
                  <a:lnTo>
                    <a:pt x="217" y="54"/>
                  </a:lnTo>
                  <a:lnTo>
                    <a:pt x="205" y="10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49" name="Rectangle 23"/>
            <p:cNvSpPr>
              <a:spLocks noChangeArrowheads="1"/>
            </p:cNvSpPr>
            <p:nvPr/>
          </p:nvSpPr>
          <p:spPr bwMode="auto">
            <a:xfrm>
              <a:off x="3700689" y="4204384"/>
              <a:ext cx="397932" cy="99955"/>
            </a:xfrm>
            <a:prstGeom prst="rect">
              <a:avLst/>
            </a:pr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ea"/>
              </a:endParaRPr>
            </a:p>
          </p:txBody>
        </p:sp>
        <p:sp>
          <p:nvSpPr>
            <p:cNvPr id="7250" name="Freeform 24"/>
            <p:cNvSpPr/>
            <p:nvPr/>
          </p:nvSpPr>
          <p:spPr bwMode="auto">
            <a:xfrm>
              <a:off x="3668628" y="3959212"/>
              <a:ext cx="409248" cy="203681"/>
            </a:xfrm>
            <a:custGeom>
              <a:avLst/>
              <a:gdLst>
                <a:gd name="T0" fmla="*/ 2147483647 w 217"/>
                <a:gd name="T1" fmla="*/ 2147483647 h 108"/>
                <a:gd name="T2" fmla="*/ 0 w 217"/>
                <a:gd name="T3" fmla="*/ 2147483647 h 108"/>
                <a:gd name="T4" fmla="*/ 2147483647 w 217"/>
                <a:gd name="T5" fmla="*/ 0 h 108"/>
                <a:gd name="T6" fmla="*/ 2147483647 w 217"/>
                <a:gd name="T7" fmla="*/ 2147483647 h 108"/>
                <a:gd name="T8" fmla="*/ 2147483647 w 217"/>
                <a:gd name="T9" fmla="*/ 2147483647 h 1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108">
                  <a:moveTo>
                    <a:pt x="15" y="108"/>
                  </a:moveTo>
                  <a:lnTo>
                    <a:pt x="0" y="55"/>
                  </a:lnTo>
                  <a:lnTo>
                    <a:pt x="203" y="0"/>
                  </a:lnTo>
                  <a:lnTo>
                    <a:pt x="217" y="53"/>
                  </a:lnTo>
                  <a:lnTo>
                    <a:pt x="15" y="108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51" name="Freeform 25"/>
            <p:cNvSpPr/>
            <p:nvPr/>
          </p:nvSpPr>
          <p:spPr bwMode="auto">
            <a:xfrm>
              <a:off x="3600734" y="3736672"/>
              <a:ext cx="396047" cy="288549"/>
            </a:xfrm>
            <a:custGeom>
              <a:avLst/>
              <a:gdLst>
                <a:gd name="T0" fmla="*/ 2147483647 w 210"/>
                <a:gd name="T1" fmla="*/ 2147483647 h 153"/>
                <a:gd name="T2" fmla="*/ 0 w 210"/>
                <a:gd name="T3" fmla="*/ 2147483647 h 153"/>
                <a:gd name="T4" fmla="*/ 2147483647 w 210"/>
                <a:gd name="T5" fmla="*/ 0 h 153"/>
                <a:gd name="T6" fmla="*/ 2147483647 w 210"/>
                <a:gd name="T7" fmla="*/ 2147483647 h 153"/>
                <a:gd name="T8" fmla="*/ 2147483647 w 210"/>
                <a:gd name="T9" fmla="*/ 2147483647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0" h="153">
                  <a:moveTo>
                    <a:pt x="27" y="153"/>
                  </a:moveTo>
                  <a:lnTo>
                    <a:pt x="0" y="106"/>
                  </a:lnTo>
                  <a:lnTo>
                    <a:pt x="182" y="0"/>
                  </a:lnTo>
                  <a:lnTo>
                    <a:pt x="210" y="47"/>
                  </a:lnTo>
                  <a:lnTo>
                    <a:pt x="27" y="153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52" name="Freeform 26"/>
            <p:cNvSpPr/>
            <p:nvPr/>
          </p:nvSpPr>
          <p:spPr bwMode="auto">
            <a:xfrm>
              <a:off x="3504551" y="3549963"/>
              <a:ext cx="350785" cy="350785"/>
            </a:xfrm>
            <a:custGeom>
              <a:avLst/>
              <a:gdLst>
                <a:gd name="T0" fmla="*/ 2147483647 w 186"/>
                <a:gd name="T1" fmla="*/ 2147483647 h 186"/>
                <a:gd name="T2" fmla="*/ 0 w 186"/>
                <a:gd name="T3" fmla="*/ 2147483647 h 186"/>
                <a:gd name="T4" fmla="*/ 2147483647 w 186"/>
                <a:gd name="T5" fmla="*/ 0 h 186"/>
                <a:gd name="T6" fmla="*/ 2147483647 w 186"/>
                <a:gd name="T7" fmla="*/ 2147483647 h 186"/>
                <a:gd name="T8" fmla="*/ 2147483647 w 186"/>
                <a:gd name="T9" fmla="*/ 2147483647 h 18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6" h="186">
                  <a:moveTo>
                    <a:pt x="38" y="186"/>
                  </a:moveTo>
                  <a:lnTo>
                    <a:pt x="0" y="148"/>
                  </a:lnTo>
                  <a:lnTo>
                    <a:pt x="147" y="0"/>
                  </a:lnTo>
                  <a:lnTo>
                    <a:pt x="186" y="39"/>
                  </a:lnTo>
                  <a:lnTo>
                    <a:pt x="38" y="18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53" name="Freeform 27"/>
            <p:cNvSpPr/>
            <p:nvPr/>
          </p:nvSpPr>
          <p:spPr bwMode="auto">
            <a:xfrm>
              <a:off x="3380080" y="3408518"/>
              <a:ext cx="288548" cy="396047"/>
            </a:xfrm>
            <a:custGeom>
              <a:avLst/>
              <a:gdLst>
                <a:gd name="T0" fmla="*/ 2147483647 w 153"/>
                <a:gd name="T1" fmla="*/ 2147483647 h 210"/>
                <a:gd name="T2" fmla="*/ 0 w 153"/>
                <a:gd name="T3" fmla="*/ 2147483647 h 210"/>
                <a:gd name="T4" fmla="*/ 2147483647 w 153"/>
                <a:gd name="T5" fmla="*/ 0 h 210"/>
                <a:gd name="T6" fmla="*/ 2147483647 w 153"/>
                <a:gd name="T7" fmla="*/ 2147483647 h 210"/>
                <a:gd name="T8" fmla="*/ 2147483647 w 153"/>
                <a:gd name="T9" fmla="*/ 2147483647 h 2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3" h="210">
                  <a:moveTo>
                    <a:pt x="47" y="210"/>
                  </a:moveTo>
                  <a:lnTo>
                    <a:pt x="0" y="183"/>
                  </a:lnTo>
                  <a:lnTo>
                    <a:pt x="106" y="0"/>
                  </a:lnTo>
                  <a:lnTo>
                    <a:pt x="153" y="28"/>
                  </a:lnTo>
                  <a:lnTo>
                    <a:pt x="47" y="21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54" name="Freeform 28"/>
            <p:cNvSpPr/>
            <p:nvPr/>
          </p:nvSpPr>
          <p:spPr bwMode="auto">
            <a:xfrm>
              <a:off x="3242405" y="3327422"/>
              <a:ext cx="203681" cy="413021"/>
            </a:xfrm>
            <a:custGeom>
              <a:avLst/>
              <a:gdLst>
                <a:gd name="T0" fmla="*/ 2147483647 w 108"/>
                <a:gd name="T1" fmla="*/ 2147483647 h 219"/>
                <a:gd name="T2" fmla="*/ 0 w 108"/>
                <a:gd name="T3" fmla="*/ 2147483647 h 219"/>
                <a:gd name="T4" fmla="*/ 2147483647 w 108"/>
                <a:gd name="T5" fmla="*/ 0 h 219"/>
                <a:gd name="T6" fmla="*/ 2147483647 w 108"/>
                <a:gd name="T7" fmla="*/ 2147483647 h 219"/>
                <a:gd name="T8" fmla="*/ 2147483647 w 108"/>
                <a:gd name="T9" fmla="*/ 2147483647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8" h="219">
                  <a:moveTo>
                    <a:pt x="53" y="219"/>
                  </a:moveTo>
                  <a:lnTo>
                    <a:pt x="0" y="204"/>
                  </a:lnTo>
                  <a:lnTo>
                    <a:pt x="55" y="0"/>
                  </a:lnTo>
                  <a:lnTo>
                    <a:pt x="108" y="14"/>
                  </a:lnTo>
                  <a:lnTo>
                    <a:pt x="53" y="219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 bwMode="auto">
          <a:xfrm>
            <a:off x="5196006" y="3309938"/>
            <a:ext cx="1890466" cy="1892300"/>
            <a:chOff x="5195354" y="3310449"/>
            <a:chExt cx="1891597" cy="1891596"/>
          </a:xfrm>
        </p:grpSpPr>
        <p:sp>
          <p:nvSpPr>
            <p:cNvPr id="7207" name="Rectangle 30"/>
            <p:cNvSpPr>
              <a:spLocks noChangeArrowheads="1"/>
            </p:cNvSpPr>
            <p:nvPr/>
          </p:nvSpPr>
          <p:spPr bwMode="auto">
            <a:xfrm>
              <a:off x="6085517" y="3310449"/>
              <a:ext cx="103726" cy="39793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ea"/>
              </a:endParaRPr>
            </a:p>
          </p:txBody>
        </p:sp>
        <p:sp>
          <p:nvSpPr>
            <p:cNvPr id="7208" name="Freeform 31"/>
            <p:cNvSpPr/>
            <p:nvPr/>
          </p:nvSpPr>
          <p:spPr bwMode="auto">
            <a:xfrm>
              <a:off x="5842232" y="3329309"/>
              <a:ext cx="201795" cy="411135"/>
            </a:xfrm>
            <a:custGeom>
              <a:avLst/>
              <a:gdLst>
                <a:gd name="T0" fmla="*/ 2147483647 w 107"/>
                <a:gd name="T1" fmla="*/ 2147483647 h 218"/>
                <a:gd name="T2" fmla="*/ 2147483647 w 107"/>
                <a:gd name="T3" fmla="*/ 2147483647 h 218"/>
                <a:gd name="T4" fmla="*/ 0 w 107"/>
                <a:gd name="T5" fmla="*/ 2147483647 h 218"/>
                <a:gd name="T6" fmla="*/ 2147483647 w 107"/>
                <a:gd name="T7" fmla="*/ 0 h 218"/>
                <a:gd name="T8" fmla="*/ 2147483647 w 107"/>
                <a:gd name="T9" fmla="*/ 2147483647 h 21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7" h="218">
                  <a:moveTo>
                    <a:pt x="107" y="203"/>
                  </a:moveTo>
                  <a:lnTo>
                    <a:pt x="54" y="218"/>
                  </a:lnTo>
                  <a:lnTo>
                    <a:pt x="0" y="15"/>
                  </a:lnTo>
                  <a:lnTo>
                    <a:pt x="53" y="0"/>
                  </a:lnTo>
                  <a:lnTo>
                    <a:pt x="107" y="203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09" name="Freeform 32"/>
            <p:cNvSpPr/>
            <p:nvPr/>
          </p:nvSpPr>
          <p:spPr bwMode="auto">
            <a:xfrm>
              <a:off x="5621576" y="3412290"/>
              <a:ext cx="284776" cy="396047"/>
            </a:xfrm>
            <a:custGeom>
              <a:avLst/>
              <a:gdLst>
                <a:gd name="T0" fmla="*/ 2147483647 w 151"/>
                <a:gd name="T1" fmla="*/ 2147483647 h 210"/>
                <a:gd name="T2" fmla="*/ 2147483647 w 151"/>
                <a:gd name="T3" fmla="*/ 2147483647 h 210"/>
                <a:gd name="T4" fmla="*/ 0 w 151"/>
                <a:gd name="T5" fmla="*/ 2147483647 h 210"/>
                <a:gd name="T6" fmla="*/ 2147483647 w 151"/>
                <a:gd name="T7" fmla="*/ 0 h 210"/>
                <a:gd name="T8" fmla="*/ 2147483647 w 151"/>
                <a:gd name="T9" fmla="*/ 2147483647 h 2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1" h="210">
                  <a:moveTo>
                    <a:pt x="151" y="183"/>
                  </a:moveTo>
                  <a:lnTo>
                    <a:pt x="104" y="210"/>
                  </a:lnTo>
                  <a:lnTo>
                    <a:pt x="0" y="28"/>
                  </a:lnTo>
                  <a:lnTo>
                    <a:pt x="46" y="0"/>
                  </a:lnTo>
                  <a:lnTo>
                    <a:pt x="151" y="183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10" name="Freeform 33"/>
            <p:cNvSpPr/>
            <p:nvPr/>
          </p:nvSpPr>
          <p:spPr bwMode="auto">
            <a:xfrm>
              <a:off x="5432982" y="3553735"/>
              <a:ext cx="354556" cy="350785"/>
            </a:xfrm>
            <a:custGeom>
              <a:avLst/>
              <a:gdLst>
                <a:gd name="T0" fmla="*/ 2147483647 w 188"/>
                <a:gd name="T1" fmla="*/ 2147483647 h 186"/>
                <a:gd name="T2" fmla="*/ 2147483647 w 188"/>
                <a:gd name="T3" fmla="*/ 2147483647 h 186"/>
                <a:gd name="T4" fmla="*/ 0 w 188"/>
                <a:gd name="T5" fmla="*/ 2147483647 h 186"/>
                <a:gd name="T6" fmla="*/ 2147483647 w 188"/>
                <a:gd name="T7" fmla="*/ 0 h 186"/>
                <a:gd name="T8" fmla="*/ 2147483647 w 188"/>
                <a:gd name="T9" fmla="*/ 2147483647 h 18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" h="186">
                  <a:moveTo>
                    <a:pt x="188" y="148"/>
                  </a:moveTo>
                  <a:lnTo>
                    <a:pt x="149" y="186"/>
                  </a:lnTo>
                  <a:lnTo>
                    <a:pt x="0" y="38"/>
                  </a:lnTo>
                  <a:lnTo>
                    <a:pt x="38" y="0"/>
                  </a:lnTo>
                  <a:lnTo>
                    <a:pt x="188" y="148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11" name="Freeform 34"/>
            <p:cNvSpPr/>
            <p:nvPr/>
          </p:nvSpPr>
          <p:spPr bwMode="auto">
            <a:xfrm>
              <a:off x="5295309" y="3740443"/>
              <a:ext cx="394161" cy="288549"/>
            </a:xfrm>
            <a:custGeom>
              <a:avLst/>
              <a:gdLst>
                <a:gd name="T0" fmla="*/ 2147483647 w 209"/>
                <a:gd name="T1" fmla="*/ 2147483647 h 153"/>
                <a:gd name="T2" fmla="*/ 2147483647 w 209"/>
                <a:gd name="T3" fmla="*/ 2147483647 h 153"/>
                <a:gd name="T4" fmla="*/ 0 w 209"/>
                <a:gd name="T5" fmla="*/ 2147483647 h 153"/>
                <a:gd name="T6" fmla="*/ 2147483647 w 209"/>
                <a:gd name="T7" fmla="*/ 0 h 153"/>
                <a:gd name="T8" fmla="*/ 2147483647 w 209"/>
                <a:gd name="T9" fmla="*/ 2147483647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9" h="153">
                  <a:moveTo>
                    <a:pt x="209" y="105"/>
                  </a:moveTo>
                  <a:lnTo>
                    <a:pt x="182" y="153"/>
                  </a:lnTo>
                  <a:lnTo>
                    <a:pt x="0" y="47"/>
                  </a:lnTo>
                  <a:lnTo>
                    <a:pt x="27" y="0"/>
                  </a:lnTo>
                  <a:lnTo>
                    <a:pt x="209" y="105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12" name="Freeform 35"/>
            <p:cNvSpPr/>
            <p:nvPr/>
          </p:nvSpPr>
          <p:spPr bwMode="auto">
            <a:xfrm>
              <a:off x="5212328" y="3962984"/>
              <a:ext cx="409248" cy="203681"/>
            </a:xfrm>
            <a:custGeom>
              <a:avLst/>
              <a:gdLst>
                <a:gd name="T0" fmla="*/ 2147483647 w 217"/>
                <a:gd name="T1" fmla="*/ 2147483647 h 108"/>
                <a:gd name="T2" fmla="*/ 2147483647 w 217"/>
                <a:gd name="T3" fmla="*/ 2147483647 h 108"/>
                <a:gd name="T4" fmla="*/ 0 w 217"/>
                <a:gd name="T5" fmla="*/ 2147483647 h 108"/>
                <a:gd name="T6" fmla="*/ 2147483647 w 217"/>
                <a:gd name="T7" fmla="*/ 0 h 108"/>
                <a:gd name="T8" fmla="*/ 2147483647 w 217"/>
                <a:gd name="T9" fmla="*/ 2147483647 h 1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108">
                  <a:moveTo>
                    <a:pt x="217" y="55"/>
                  </a:moveTo>
                  <a:lnTo>
                    <a:pt x="202" y="108"/>
                  </a:lnTo>
                  <a:lnTo>
                    <a:pt x="0" y="53"/>
                  </a:lnTo>
                  <a:lnTo>
                    <a:pt x="14" y="0"/>
                  </a:lnTo>
                  <a:lnTo>
                    <a:pt x="217" y="55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13" name="Rectangle 36"/>
            <p:cNvSpPr>
              <a:spLocks noChangeArrowheads="1"/>
            </p:cNvSpPr>
            <p:nvPr/>
          </p:nvSpPr>
          <p:spPr bwMode="auto">
            <a:xfrm>
              <a:off x="5195354" y="4208156"/>
              <a:ext cx="396047" cy="101841"/>
            </a:xfrm>
            <a:prstGeom prst="rect">
              <a:avLst/>
            </a:pr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ea"/>
              </a:endParaRPr>
            </a:p>
          </p:txBody>
        </p:sp>
        <p:sp>
          <p:nvSpPr>
            <p:cNvPr id="7214" name="Freeform 37"/>
            <p:cNvSpPr/>
            <p:nvPr/>
          </p:nvSpPr>
          <p:spPr bwMode="auto">
            <a:xfrm>
              <a:off x="5212328" y="4351488"/>
              <a:ext cx="413020" cy="199910"/>
            </a:xfrm>
            <a:custGeom>
              <a:avLst/>
              <a:gdLst>
                <a:gd name="T0" fmla="*/ 2147483647 w 219"/>
                <a:gd name="T1" fmla="*/ 0 h 106"/>
                <a:gd name="T2" fmla="*/ 2147483647 w 219"/>
                <a:gd name="T3" fmla="*/ 2147483647 h 106"/>
                <a:gd name="T4" fmla="*/ 2147483647 w 219"/>
                <a:gd name="T5" fmla="*/ 2147483647 h 106"/>
                <a:gd name="T6" fmla="*/ 0 w 219"/>
                <a:gd name="T7" fmla="*/ 2147483647 h 106"/>
                <a:gd name="T8" fmla="*/ 2147483647 w 219"/>
                <a:gd name="T9" fmla="*/ 0 h 1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9" h="106">
                  <a:moveTo>
                    <a:pt x="204" y="0"/>
                  </a:moveTo>
                  <a:lnTo>
                    <a:pt x="219" y="51"/>
                  </a:lnTo>
                  <a:lnTo>
                    <a:pt x="14" y="106"/>
                  </a:lnTo>
                  <a:lnTo>
                    <a:pt x="0" y="5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15" name="Freeform 38"/>
            <p:cNvSpPr/>
            <p:nvPr/>
          </p:nvSpPr>
          <p:spPr bwMode="auto">
            <a:xfrm>
              <a:off x="5295309" y="4489161"/>
              <a:ext cx="394161" cy="286663"/>
            </a:xfrm>
            <a:custGeom>
              <a:avLst/>
              <a:gdLst>
                <a:gd name="T0" fmla="*/ 2147483647 w 209"/>
                <a:gd name="T1" fmla="*/ 0 h 152"/>
                <a:gd name="T2" fmla="*/ 2147483647 w 209"/>
                <a:gd name="T3" fmla="*/ 2147483647 h 152"/>
                <a:gd name="T4" fmla="*/ 2147483647 w 209"/>
                <a:gd name="T5" fmla="*/ 2147483647 h 152"/>
                <a:gd name="T6" fmla="*/ 0 w 209"/>
                <a:gd name="T7" fmla="*/ 2147483647 h 152"/>
                <a:gd name="T8" fmla="*/ 2147483647 w 209"/>
                <a:gd name="T9" fmla="*/ 0 h 1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9" h="152">
                  <a:moveTo>
                    <a:pt x="182" y="0"/>
                  </a:moveTo>
                  <a:lnTo>
                    <a:pt x="209" y="46"/>
                  </a:lnTo>
                  <a:lnTo>
                    <a:pt x="27" y="152"/>
                  </a:lnTo>
                  <a:lnTo>
                    <a:pt x="0" y="104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16" name="Freeform 39"/>
            <p:cNvSpPr/>
            <p:nvPr/>
          </p:nvSpPr>
          <p:spPr bwMode="auto">
            <a:xfrm>
              <a:off x="5434869" y="4609861"/>
              <a:ext cx="354556" cy="354556"/>
            </a:xfrm>
            <a:custGeom>
              <a:avLst/>
              <a:gdLst>
                <a:gd name="T0" fmla="*/ 2147483647 w 188"/>
                <a:gd name="T1" fmla="*/ 0 h 188"/>
                <a:gd name="T2" fmla="*/ 2147483647 w 188"/>
                <a:gd name="T3" fmla="*/ 2147483647 h 188"/>
                <a:gd name="T4" fmla="*/ 2147483647 w 188"/>
                <a:gd name="T5" fmla="*/ 2147483647 h 188"/>
                <a:gd name="T6" fmla="*/ 0 w 188"/>
                <a:gd name="T7" fmla="*/ 2147483647 h 188"/>
                <a:gd name="T8" fmla="*/ 2147483647 w 188"/>
                <a:gd name="T9" fmla="*/ 0 h 1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" h="188">
                  <a:moveTo>
                    <a:pt x="150" y="0"/>
                  </a:moveTo>
                  <a:lnTo>
                    <a:pt x="188" y="38"/>
                  </a:lnTo>
                  <a:lnTo>
                    <a:pt x="39" y="188"/>
                  </a:lnTo>
                  <a:lnTo>
                    <a:pt x="0" y="150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17" name="Freeform 40"/>
            <p:cNvSpPr/>
            <p:nvPr/>
          </p:nvSpPr>
          <p:spPr bwMode="auto">
            <a:xfrm>
              <a:off x="5625348" y="4706044"/>
              <a:ext cx="284776" cy="396047"/>
            </a:xfrm>
            <a:custGeom>
              <a:avLst/>
              <a:gdLst>
                <a:gd name="T0" fmla="*/ 2147483647 w 151"/>
                <a:gd name="T1" fmla="*/ 0 h 210"/>
                <a:gd name="T2" fmla="*/ 2147483647 w 151"/>
                <a:gd name="T3" fmla="*/ 2147483647 h 210"/>
                <a:gd name="T4" fmla="*/ 2147483647 w 151"/>
                <a:gd name="T5" fmla="*/ 2147483647 h 210"/>
                <a:gd name="T6" fmla="*/ 0 w 151"/>
                <a:gd name="T7" fmla="*/ 2147483647 h 210"/>
                <a:gd name="T8" fmla="*/ 2147483647 w 151"/>
                <a:gd name="T9" fmla="*/ 0 h 2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1" h="210">
                  <a:moveTo>
                    <a:pt x="104" y="0"/>
                  </a:moveTo>
                  <a:lnTo>
                    <a:pt x="151" y="28"/>
                  </a:lnTo>
                  <a:lnTo>
                    <a:pt x="47" y="210"/>
                  </a:lnTo>
                  <a:lnTo>
                    <a:pt x="0" y="183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18" name="Freeform 41"/>
            <p:cNvSpPr/>
            <p:nvPr/>
          </p:nvSpPr>
          <p:spPr bwMode="auto">
            <a:xfrm>
              <a:off x="5847889" y="4775823"/>
              <a:ext cx="199910" cy="409249"/>
            </a:xfrm>
            <a:custGeom>
              <a:avLst/>
              <a:gdLst>
                <a:gd name="T0" fmla="*/ 2147483647 w 106"/>
                <a:gd name="T1" fmla="*/ 0 h 217"/>
                <a:gd name="T2" fmla="*/ 2147483647 w 106"/>
                <a:gd name="T3" fmla="*/ 2147483647 h 217"/>
                <a:gd name="T4" fmla="*/ 2147483647 w 106"/>
                <a:gd name="T5" fmla="*/ 2147483647 h 217"/>
                <a:gd name="T6" fmla="*/ 0 w 106"/>
                <a:gd name="T7" fmla="*/ 2147483647 h 217"/>
                <a:gd name="T8" fmla="*/ 2147483647 w 106"/>
                <a:gd name="T9" fmla="*/ 0 h 2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6" h="217">
                  <a:moveTo>
                    <a:pt x="55" y="0"/>
                  </a:moveTo>
                  <a:lnTo>
                    <a:pt x="106" y="12"/>
                  </a:lnTo>
                  <a:lnTo>
                    <a:pt x="51" y="217"/>
                  </a:lnTo>
                  <a:lnTo>
                    <a:pt x="0" y="202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19" name="Rectangle 42"/>
            <p:cNvSpPr>
              <a:spLocks noChangeArrowheads="1"/>
            </p:cNvSpPr>
            <p:nvPr/>
          </p:nvSpPr>
          <p:spPr bwMode="auto">
            <a:xfrm>
              <a:off x="6089289" y="4805998"/>
              <a:ext cx="103726" cy="396047"/>
            </a:xfrm>
            <a:prstGeom prst="rect">
              <a:avLst/>
            </a:pr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ea"/>
              </a:endParaRPr>
            </a:p>
          </p:txBody>
        </p:sp>
        <p:sp>
          <p:nvSpPr>
            <p:cNvPr id="7220" name="Freeform 43"/>
            <p:cNvSpPr/>
            <p:nvPr/>
          </p:nvSpPr>
          <p:spPr bwMode="auto">
            <a:xfrm>
              <a:off x="6234507" y="4772051"/>
              <a:ext cx="201795" cy="413021"/>
            </a:xfrm>
            <a:custGeom>
              <a:avLst/>
              <a:gdLst>
                <a:gd name="T0" fmla="*/ 0 w 107"/>
                <a:gd name="T1" fmla="*/ 2147483647 h 219"/>
                <a:gd name="T2" fmla="*/ 2147483647 w 107"/>
                <a:gd name="T3" fmla="*/ 0 h 219"/>
                <a:gd name="T4" fmla="*/ 2147483647 w 107"/>
                <a:gd name="T5" fmla="*/ 2147483647 h 219"/>
                <a:gd name="T6" fmla="*/ 2147483647 w 107"/>
                <a:gd name="T7" fmla="*/ 2147483647 h 219"/>
                <a:gd name="T8" fmla="*/ 0 w 107"/>
                <a:gd name="T9" fmla="*/ 2147483647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7" h="219">
                  <a:moveTo>
                    <a:pt x="0" y="14"/>
                  </a:moveTo>
                  <a:lnTo>
                    <a:pt x="53" y="0"/>
                  </a:lnTo>
                  <a:lnTo>
                    <a:pt x="107" y="204"/>
                  </a:lnTo>
                  <a:lnTo>
                    <a:pt x="54" y="219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21" name="Freeform 44"/>
            <p:cNvSpPr/>
            <p:nvPr/>
          </p:nvSpPr>
          <p:spPr bwMode="auto">
            <a:xfrm>
              <a:off x="6372180" y="4706044"/>
              <a:ext cx="288548" cy="392275"/>
            </a:xfrm>
            <a:custGeom>
              <a:avLst/>
              <a:gdLst>
                <a:gd name="T0" fmla="*/ 0 w 153"/>
                <a:gd name="T1" fmla="*/ 2147483647 h 208"/>
                <a:gd name="T2" fmla="*/ 2147483647 w 153"/>
                <a:gd name="T3" fmla="*/ 0 h 208"/>
                <a:gd name="T4" fmla="*/ 2147483647 w 153"/>
                <a:gd name="T5" fmla="*/ 2147483647 h 208"/>
                <a:gd name="T6" fmla="*/ 2147483647 w 153"/>
                <a:gd name="T7" fmla="*/ 2147483647 h 208"/>
                <a:gd name="T8" fmla="*/ 0 w 153"/>
                <a:gd name="T9" fmla="*/ 2147483647 h 2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3" h="208">
                  <a:moveTo>
                    <a:pt x="0" y="28"/>
                  </a:moveTo>
                  <a:lnTo>
                    <a:pt x="47" y="0"/>
                  </a:lnTo>
                  <a:lnTo>
                    <a:pt x="153" y="183"/>
                  </a:lnTo>
                  <a:lnTo>
                    <a:pt x="105" y="20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22" name="Freeform 45"/>
            <p:cNvSpPr/>
            <p:nvPr/>
          </p:nvSpPr>
          <p:spPr bwMode="auto">
            <a:xfrm>
              <a:off x="6490995" y="4606089"/>
              <a:ext cx="354556" cy="354556"/>
            </a:xfrm>
            <a:custGeom>
              <a:avLst/>
              <a:gdLst>
                <a:gd name="T0" fmla="*/ 0 w 188"/>
                <a:gd name="T1" fmla="*/ 2147483647 h 188"/>
                <a:gd name="T2" fmla="*/ 2147483647 w 188"/>
                <a:gd name="T3" fmla="*/ 0 h 188"/>
                <a:gd name="T4" fmla="*/ 2147483647 w 188"/>
                <a:gd name="T5" fmla="*/ 2147483647 h 188"/>
                <a:gd name="T6" fmla="*/ 2147483647 w 188"/>
                <a:gd name="T7" fmla="*/ 2147483647 h 188"/>
                <a:gd name="T8" fmla="*/ 0 w 188"/>
                <a:gd name="T9" fmla="*/ 2147483647 h 1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" h="188">
                  <a:moveTo>
                    <a:pt x="0" y="39"/>
                  </a:moveTo>
                  <a:lnTo>
                    <a:pt x="39" y="0"/>
                  </a:lnTo>
                  <a:lnTo>
                    <a:pt x="188" y="150"/>
                  </a:lnTo>
                  <a:lnTo>
                    <a:pt x="150" y="188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23" name="Freeform 46"/>
            <p:cNvSpPr/>
            <p:nvPr/>
          </p:nvSpPr>
          <p:spPr bwMode="auto">
            <a:xfrm>
              <a:off x="6590949" y="4483503"/>
              <a:ext cx="396047" cy="288549"/>
            </a:xfrm>
            <a:custGeom>
              <a:avLst/>
              <a:gdLst>
                <a:gd name="T0" fmla="*/ 0 w 210"/>
                <a:gd name="T1" fmla="*/ 2147483647 h 153"/>
                <a:gd name="T2" fmla="*/ 2147483647 w 210"/>
                <a:gd name="T3" fmla="*/ 0 h 153"/>
                <a:gd name="T4" fmla="*/ 2147483647 w 210"/>
                <a:gd name="T5" fmla="*/ 2147483647 h 153"/>
                <a:gd name="T6" fmla="*/ 2147483647 w 210"/>
                <a:gd name="T7" fmla="*/ 2147483647 h 153"/>
                <a:gd name="T8" fmla="*/ 0 w 210"/>
                <a:gd name="T9" fmla="*/ 2147483647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0" h="153">
                  <a:moveTo>
                    <a:pt x="0" y="47"/>
                  </a:moveTo>
                  <a:lnTo>
                    <a:pt x="28" y="0"/>
                  </a:lnTo>
                  <a:lnTo>
                    <a:pt x="210" y="105"/>
                  </a:lnTo>
                  <a:lnTo>
                    <a:pt x="183" y="153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24" name="Freeform 47"/>
            <p:cNvSpPr/>
            <p:nvPr/>
          </p:nvSpPr>
          <p:spPr bwMode="auto">
            <a:xfrm>
              <a:off x="6656957" y="4345829"/>
              <a:ext cx="409248" cy="201796"/>
            </a:xfrm>
            <a:custGeom>
              <a:avLst/>
              <a:gdLst>
                <a:gd name="T0" fmla="*/ 0 w 217"/>
                <a:gd name="T1" fmla="*/ 2147483647 h 107"/>
                <a:gd name="T2" fmla="*/ 2147483647 w 217"/>
                <a:gd name="T3" fmla="*/ 0 h 107"/>
                <a:gd name="T4" fmla="*/ 2147483647 w 217"/>
                <a:gd name="T5" fmla="*/ 2147483647 h 107"/>
                <a:gd name="T6" fmla="*/ 2147483647 w 217"/>
                <a:gd name="T7" fmla="*/ 2147483647 h 107"/>
                <a:gd name="T8" fmla="*/ 0 w 217"/>
                <a:gd name="T9" fmla="*/ 2147483647 h 10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107">
                  <a:moveTo>
                    <a:pt x="0" y="53"/>
                  </a:moveTo>
                  <a:lnTo>
                    <a:pt x="15" y="0"/>
                  </a:lnTo>
                  <a:lnTo>
                    <a:pt x="217" y="54"/>
                  </a:lnTo>
                  <a:lnTo>
                    <a:pt x="204" y="10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25" name="Rectangle 48"/>
            <p:cNvSpPr>
              <a:spLocks noChangeArrowheads="1"/>
            </p:cNvSpPr>
            <p:nvPr/>
          </p:nvSpPr>
          <p:spPr bwMode="auto">
            <a:xfrm>
              <a:off x="6687132" y="4204384"/>
              <a:ext cx="399819" cy="99955"/>
            </a:xfrm>
            <a:prstGeom prst="rect">
              <a:avLst/>
            </a:pr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ea"/>
              </a:endParaRPr>
            </a:p>
          </p:txBody>
        </p:sp>
        <p:sp>
          <p:nvSpPr>
            <p:cNvPr id="7226" name="Freeform 49"/>
            <p:cNvSpPr/>
            <p:nvPr/>
          </p:nvSpPr>
          <p:spPr bwMode="auto">
            <a:xfrm>
              <a:off x="6656957" y="3959212"/>
              <a:ext cx="409248" cy="203681"/>
            </a:xfrm>
            <a:custGeom>
              <a:avLst/>
              <a:gdLst>
                <a:gd name="T0" fmla="*/ 2147483647 w 217"/>
                <a:gd name="T1" fmla="*/ 2147483647 h 108"/>
                <a:gd name="T2" fmla="*/ 0 w 217"/>
                <a:gd name="T3" fmla="*/ 2147483647 h 108"/>
                <a:gd name="T4" fmla="*/ 2147483647 w 217"/>
                <a:gd name="T5" fmla="*/ 0 h 108"/>
                <a:gd name="T6" fmla="*/ 2147483647 w 217"/>
                <a:gd name="T7" fmla="*/ 2147483647 h 108"/>
                <a:gd name="T8" fmla="*/ 2147483647 w 217"/>
                <a:gd name="T9" fmla="*/ 2147483647 h 1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108">
                  <a:moveTo>
                    <a:pt x="13" y="108"/>
                  </a:moveTo>
                  <a:lnTo>
                    <a:pt x="0" y="55"/>
                  </a:lnTo>
                  <a:lnTo>
                    <a:pt x="202" y="0"/>
                  </a:lnTo>
                  <a:lnTo>
                    <a:pt x="217" y="53"/>
                  </a:lnTo>
                  <a:lnTo>
                    <a:pt x="13" y="1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27" name="Freeform 50"/>
            <p:cNvSpPr/>
            <p:nvPr/>
          </p:nvSpPr>
          <p:spPr bwMode="auto">
            <a:xfrm>
              <a:off x="6589063" y="3736672"/>
              <a:ext cx="394161" cy="288549"/>
            </a:xfrm>
            <a:custGeom>
              <a:avLst/>
              <a:gdLst>
                <a:gd name="T0" fmla="*/ 2147483647 w 209"/>
                <a:gd name="T1" fmla="*/ 2147483647 h 153"/>
                <a:gd name="T2" fmla="*/ 0 w 209"/>
                <a:gd name="T3" fmla="*/ 2147483647 h 153"/>
                <a:gd name="T4" fmla="*/ 2147483647 w 209"/>
                <a:gd name="T5" fmla="*/ 0 h 153"/>
                <a:gd name="T6" fmla="*/ 2147483647 w 209"/>
                <a:gd name="T7" fmla="*/ 2147483647 h 153"/>
                <a:gd name="T8" fmla="*/ 2147483647 w 209"/>
                <a:gd name="T9" fmla="*/ 2147483647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9" h="153">
                  <a:moveTo>
                    <a:pt x="27" y="153"/>
                  </a:moveTo>
                  <a:lnTo>
                    <a:pt x="0" y="106"/>
                  </a:lnTo>
                  <a:lnTo>
                    <a:pt x="182" y="0"/>
                  </a:lnTo>
                  <a:lnTo>
                    <a:pt x="209" y="47"/>
                  </a:lnTo>
                  <a:lnTo>
                    <a:pt x="27" y="1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28" name="Freeform 51"/>
            <p:cNvSpPr/>
            <p:nvPr/>
          </p:nvSpPr>
          <p:spPr bwMode="auto">
            <a:xfrm>
              <a:off x="6489108" y="3549963"/>
              <a:ext cx="352670" cy="350785"/>
            </a:xfrm>
            <a:custGeom>
              <a:avLst/>
              <a:gdLst>
                <a:gd name="T0" fmla="*/ 2147483647 w 187"/>
                <a:gd name="T1" fmla="*/ 2147483647 h 186"/>
                <a:gd name="T2" fmla="*/ 0 w 187"/>
                <a:gd name="T3" fmla="*/ 2147483647 h 186"/>
                <a:gd name="T4" fmla="*/ 2147483647 w 187"/>
                <a:gd name="T5" fmla="*/ 0 h 186"/>
                <a:gd name="T6" fmla="*/ 2147483647 w 187"/>
                <a:gd name="T7" fmla="*/ 2147483647 h 186"/>
                <a:gd name="T8" fmla="*/ 2147483647 w 187"/>
                <a:gd name="T9" fmla="*/ 2147483647 h 18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7" h="186">
                  <a:moveTo>
                    <a:pt x="40" y="186"/>
                  </a:moveTo>
                  <a:lnTo>
                    <a:pt x="0" y="148"/>
                  </a:lnTo>
                  <a:lnTo>
                    <a:pt x="149" y="0"/>
                  </a:lnTo>
                  <a:lnTo>
                    <a:pt x="187" y="39"/>
                  </a:lnTo>
                  <a:lnTo>
                    <a:pt x="40" y="1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29" name="Freeform 52"/>
            <p:cNvSpPr/>
            <p:nvPr/>
          </p:nvSpPr>
          <p:spPr bwMode="auto">
            <a:xfrm>
              <a:off x="6368408" y="3408518"/>
              <a:ext cx="284776" cy="396047"/>
            </a:xfrm>
            <a:custGeom>
              <a:avLst/>
              <a:gdLst>
                <a:gd name="T0" fmla="*/ 2147483647 w 151"/>
                <a:gd name="T1" fmla="*/ 2147483647 h 210"/>
                <a:gd name="T2" fmla="*/ 0 w 151"/>
                <a:gd name="T3" fmla="*/ 2147483647 h 210"/>
                <a:gd name="T4" fmla="*/ 2147483647 w 151"/>
                <a:gd name="T5" fmla="*/ 0 h 210"/>
                <a:gd name="T6" fmla="*/ 2147483647 w 151"/>
                <a:gd name="T7" fmla="*/ 2147483647 h 210"/>
                <a:gd name="T8" fmla="*/ 2147483647 w 151"/>
                <a:gd name="T9" fmla="*/ 2147483647 h 2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1" h="210">
                  <a:moveTo>
                    <a:pt x="47" y="210"/>
                  </a:moveTo>
                  <a:lnTo>
                    <a:pt x="0" y="183"/>
                  </a:lnTo>
                  <a:lnTo>
                    <a:pt x="106" y="0"/>
                  </a:lnTo>
                  <a:lnTo>
                    <a:pt x="151" y="28"/>
                  </a:lnTo>
                  <a:lnTo>
                    <a:pt x="47" y="2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30" name="Freeform 53"/>
            <p:cNvSpPr/>
            <p:nvPr/>
          </p:nvSpPr>
          <p:spPr bwMode="auto">
            <a:xfrm>
              <a:off x="6230735" y="3327422"/>
              <a:ext cx="201795" cy="413021"/>
            </a:xfrm>
            <a:custGeom>
              <a:avLst/>
              <a:gdLst>
                <a:gd name="T0" fmla="*/ 2147483647 w 107"/>
                <a:gd name="T1" fmla="*/ 2147483647 h 219"/>
                <a:gd name="T2" fmla="*/ 0 w 107"/>
                <a:gd name="T3" fmla="*/ 2147483647 h 219"/>
                <a:gd name="T4" fmla="*/ 2147483647 w 107"/>
                <a:gd name="T5" fmla="*/ 0 h 219"/>
                <a:gd name="T6" fmla="*/ 2147483647 w 107"/>
                <a:gd name="T7" fmla="*/ 2147483647 h 219"/>
                <a:gd name="T8" fmla="*/ 2147483647 w 107"/>
                <a:gd name="T9" fmla="*/ 2147483647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7" h="219">
                  <a:moveTo>
                    <a:pt x="53" y="219"/>
                  </a:moveTo>
                  <a:lnTo>
                    <a:pt x="0" y="204"/>
                  </a:lnTo>
                  <a:lnTo>
                    <a:pt x="55" y="0"/>
                  </a:lnTo>
                  <a:lnTo>
                    <a:pt x="107" y="14"/>
                  </a:lnTo>
                  <a:lnTo>
                    <a:pt x="53" y="21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</p:grpSp>
      <p:grpSp>
        <p:nvGrpSpPr>
          <p:cNvPr id="54" name="组合 53"/>
          <p:cNvGrpSpPr/>
          <p:nvPr/>
        </p:nvGrpSpPr>
        <p:grpSpPr bwMode="auto">
          <a:xfrm>
            <a:off x="8181705" y="3309938"/>
            <a:ext cx="1895228" cy="1892300"/>
            <a:chOff x="8181797" y="3310449"/>
            <a:chExt cx="1895368" cy="1891596"/>
          </a:xfrm>
        </p:grpSpPr>
        <p:sp>
          <p:nvSpPr>
            <p:cNvPr id="7183" name="Rectangle 55"/>
            <p:cNvSpPr>
              <a:spLocks noChangeArrowheads="1"/>
            </p:cNvSpPr>
            <p:nvPr/>
          </p:nvSpPr>
          <p:spPr bwMode="auto">
            <a:xfrm>
              <a:off x="9075732" y="3310449"/>
              <a:ext cx="103726" cy="39793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ea"/>
              </a:endParaRPr>
            </a:p>
          </p:txBody>
        </p:sp>
        <p:sp>
          <p:nvSpPr>
            <p:cNvPr id="7184" name="Freeform 56"/>
            <p:cNvSpPr/>
            <p:nvPr/>
          </p:nvSpPr>
          <p:spPr bwMode="auto">
            <a:xfrm>
              <a:off x="8830560" y="3329309"/>
              <a:ext cx="203681" cy="411135"/>
            </a:xfrm>
            <a:custGeom>
              <a:avLst/>
              <a:gdLst>
                <a:gd name="T0" fmla="*/ 2147483647 w 108"/>
                <a:gd name="T1" fmla="*/ 2147483647 h 218"/>
                <a:gd name="T2" fmla="*/ 2147483647 w 108"/>
                <a:gd name="T3" fmla="*/ 2147483647 h 218"/>
                <a:gd name="T4" fmla="*/ 0 w 108"/>
                <a:gd name="T5" fmla="*/ 2147483647 h 218"/>
                <a:gd name="T6" fmla="*/ 2147483647 w 108"/>
                <a:gd name="T7" fmla="*/ 0 h 218"/>
                <a:gd name="T8" fmla="*/ 2147483647 w 108"/>
                <a:gd name="T9" fmla="*/ 2147483647 h 21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8" h="218">
                  <a:moveTo>
                    <a:pt x="108" y="203"/>
                  </a:moveTo>
                  <a:lnTo>
                    <a:pt x="55" y="218"/>
                  </a:lnTo>
                  <a:lnTo>
                    <a:pt x="0" y="15"/>
                  </a:lnTo>
                  <a:lnTo>
                    <a:pt x="53" y="0"/>
                  </a:lnTo>
                  <a:lnTo>
                    <a:pt x="108" y="203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85" name="Freeform 57"/>
            <p:cNvSpPr/>
            <p:nvPr/>
          </p:nvSpPr>
          <p:spPr bwMode="auto">
            <a:xfrm>
              <a:off x="8608019" y="3412290"/>
              <a:ext cx="288548" cy="396047"/>
            </a:xfrm>
            <a:custGeom>
              <a:avLst/>
              <a:gdLst>
                <a:gd name="T0" fmla="*/ 2147483647 w 153"/>
                <a:gd name="T1" fmla="*/ 2147483647 h 210"/>
                <a:gd name="T2" fmla="*/ 2147483647 w 153"/>
                <a:gd name="T3" fmla="*/ 2147483647 h 210"/>
                <a:gd name="T4" fmla="*/ 0 w 153"/>
                <a:gd name="T5" fmla="*/ 2147483647 h 210"/>
                <a:gd name="T6" fmla="*/ 2147483647 w 153"/>
                <a:gd name="T7" fmla="*/ 0 h 210"/>
                <a:gd name="T8" fmla="*/ 2147483647 w 153"/>
                <a:gd name="T9" fmla="*/ 2147483647 h 2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3" h="210">
                  <a:moveTo>
                    <a:pt x="153" y="183"/>
                  </a:moveTo>
                  <a:lnTo>
                    <a:pt x="106" y="210"/>
                  </a:lnTo>
                  <a:lnTo>
                    <a:pt x="0" y="28"/>
                  </a:lnTo>
                  <a:lnTo>
                    <a:pt x="47" y="0"/>
                  </a:lnTo>
                  <a:lnTo>
                    <a:pt x="153" y="183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86" name="Freeform 58"/>
            <p:cNvSpPr/>
            <p:nvPr/>
          </p:nvSpPr>
          <p:spPr bwMode="auto">
            <a:xfrm>
              <a:off x="8421311" y="3553735"/>
              <a:ext cx="354556" cy="350785"/>
            </a:xfrm>
            <a:custGeom>
              <a:avLst/>
              <a:gdLst>
                <a:gd name="T0" fmla="*/ 2147483647 w 188"/>
                <a:gd name="T1" fmla="*/ 2147483647 h 186"/>
                <a:gd name="T2" fmla="*/ 2147483647 w 188"/>
                <a:gd name="T3" fmla="*/ 2147483647 h 186"/>
                <a:gd name="T4" fmla="*/ 0 w 188"/>
                <a:gd name="T5" fmla="*/ 2147483647 h 186"/>
                <a:gd name="T6" fmla="*/ 2147483647 w 188"/>
                <a:gd name="T7" fmla="*/ 0 h 186"/>
                <a:gd name="T8" fmla="*/ 2147483647 w 188"/>
                <a:gd name="T9" fmla="*/ 2147483647 h 18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" h="186">
                  <a:moveTo>
                    <a:pt x="188" y="148"/>
                  </a:moveTo>
                  <a:lnTo>
                    <a:pt x="150" y="186"/>
                  </a:lnTo>
                  <a:lnTo>
                    <a:pt x="0" y="38"/>
                  </a:lnTo>
                  <a:lnTo>
                    <a:pt x="39" y="0"/>
                  </a:lnTo>
                  <a:lnTo>
                    <a:pt x="188" y="148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87" name="Freeform 59"/>
            <p:cNvSpPr/>
            <p:nvPr/>
          </p:nvSpPr>
          <p:spPr bwMode="auto">
            <a:xfrm>
              <a:off x="8283638" y="3740443"/>
              <a:ext cx="392275" cy="288549"/>
            </a:xfrm>
            <a:custGeom>
              <a:avLst/>
              <a:gdLst>
                <a:gd name="T0" fmla="*/ 2147483647 w 208"/>
                <a:gd name="T1" fmla="*/ 2147483647 h 153"/>
                <a:gd name="T2" fmla="*/ 2147483647 w 208"/>
                <a:gd name="T3" fmla="*/ 2147483647 h 153"/>
                <a:gd name="T4" fmla="*/ 0 w 208"/>
                <a:gd name="T5" fmla="*/ 2147483647 h 153"/>
                <a:gd name="T6" fmla="*/ 2147483647 w 208"/>
                <a:gd name="T7" fmla="*/ 0 h 153"/>
                <a:gd name="T8" fmla="*/ 2147483647 w 208"/>
                <a:gd name="T9" fmla="*/ 2147483647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8" h="153">
                  <a:moveTo>
                    <a:pt x="208" y="105"/>
                  </a:moveTo>
                  <a:lnTo>
                    <a:pt x="183" y="153"/>
                  </a:lnTo>
                  <a:lnTo>
                    <a:pt x="0" y="47"/>
                  </a:lnTo>
                  <a:lnTo>
                    <a:pt x="26" y="0"/>
                  </a:lnTo>
                  <a:lnTo>
                    <a:pt x="208" y="105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88" name="Freeform 60"/>
            <p:cNvSpPr/>
            <p:nvPr/>
          </p:nvSpPr>
          <p:spPr bwMode="auto">
            <a:xfrm>
              <a:off x="8202542" y="3962984"/>
              <a:ext cx="409248" cy="203681"/>
            </a:xfrm>
            <a:custGeom>
              <a:avLst/>
              <a:gdLst>
                <a:gd name="T0" fmla="*/ 2147483647 w 217"/>
                <a:gd name="T1" fmla="*/ 2147483647 h 108"/>
                <a:gd name="T2" fmla="*/ 2147483647 w 217"/>
                <a:gd name="T3" fmla="*/ 2147483647 h 108"/>
                <a:gd name="T4" fmla="*/ 0 w 217"/>
                <a:gd name="T5" fmla="*/ 2147483647 h 108"/>
                <a:gd name="T6" fmla="*/ 2147483647 w 217"/>
                <a:gd name="T7" fmla="*/ 0 h 108"/>
                <a:gd name="T8" fmla="*/ 2147483647 w 217"/>
                <a:gd name="T9" fmla="*/ 2147483647 h 1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108">
                  <a:moveTo>
                    <a:pt x="217" y="55"/>
                  </a:moveTo>
                  <a:lnTo>
                    <a:pt x="202" y="108"/>
                  </a:lnTo>
                  <a:lnTo>
                    <a:pt x="0" y="53"/>
                  </a:lnTo>
                  <a:lnTo>
                    <a:pt x="14" y="0"/>
                  </a:lnTo>
                  <a:lnTo>
                    <a:pt x="217" y="55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89" name="Rectangle 61"/>
            <p:cNvSpPr>
              <a:spLocks noChangeArrowheads="1"/>
            </p:cNvSpPr>
            <p:nvPr/>
          </p:nvSpPr>
          <p:spPr bwMode="auto">
            <a:xfrm>
              <a:off x="8181797" y="4208156"/>
              <a:ext cx="397932" cy="101841"/>
            </a:xfrm>
            <a:prstGeom prst="rect">
              <a:avLst/>
            </a:pr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ea"/>
              </a:endParaRPr>
            </a:p>
          </p:txBody>
        </p:sp>
        <p:sp>
          <p:nvSpPr>
            <p:cNvPr id="7190" name="Freeform 62"/>
            <p:cNvSpPr/>
            <p:nvPr/>
          </p:nvSpPr>
          <p:spPr bwMode="auto">
            <a:xfrm>
              <a:off x="8202542" y="4351488"/>
              <a:ext cx="409248" cy="199910"/>
            </a:xfrm>
            <a:custGeom>
              <a:avLst/>
              <a:gdLst>
                <a:gd name="T0" fmla="*/ 2147483647 w 217"/>
                <a:gd name="T1" fmla="*/ 0 h 106"/>
                <a:gd name="T2" fmla="*/ 2147483647 w 217"/>
                <a:gd name="T3" fmla="*/ 2147483647 h 106"/>
                <a:gd name="T4" fmla="*/ 2147483647 w 217"/>
                <a:gd name="T5" fmla="*/ 2147483647 h 106"/>
                <a:gd name="T6" fmla="*/ 0 w 217"/>
                <a:gd name="T7" fmla="*/ 2147483647 h 106"/>
                <a:gd name="T8" fmla="*/ 2147483647 w 217"/>
                <a:gd name="T9" fmla="*/ 0 h 10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106">
                  <a:moveTo>
                    <a:pt x="204" y="0"/>
                  </a:moveTo>
                  <a:lnTo>
                    <a:pt x="217" y="51"/>
                  </a:lnTo>
                  <a:lnTo>
                    <a:pt x="14" y="106"/>
                  </a:lnTo>
                  <a:lnTo>
                    <a:pt x="0" y="55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91" name="Freeform 63"/>
            <p:cNvSpPr/>
            <p:nvPr/>
          </p:nvSpPr>
          <p:spPr bwMode="auto">
            <a:xfrm>
              <a:off x="8283638" y="4489161"/>
              <a:ext cx="396047" cy="286663"/>
            </a:xfrm>
            <a:custGeom>
              <a:avLst/>
              <a:gdLst>
                <a:gd name="T0" fmla="*/ 2147483647 w 210"/>
                <a:gd name="T1" fmla="*/ 0 h 152"/>
                <a:gd name="T2" fmla="*/ 2147483647 w 210"/>
                <a:gd name="T3" fmla="*/ 2147483647 h 152"/>
                <a:gd name="T4" fmla="*/ 2147483647 w 210"/>
                <a:gd name="T5" fmla="*/ 2147483647 h 152"/>
                <a:gd name="T6" fmla="*/ 0 w 210"/>
                <a:gd name="T7" fmla="*/ 2147483647 h 152"/>
                <a:gd name="T8" fmla="*/ 2147483647 w 210"/>
                <a:gd name="T9" fmla="*/ 0 h 1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0" h="152">
                  <a:moveTo>
                    <a:pt x="183" y="0"/>
                  </a:moveTo>
                  <a:lnTo>
                    <a:pt x="210" y="46"/>
                  </a:lnTo>
                  <a:lnTo>
                    <a:pt x="28" y="152"/>
                  </a:lnTo>
                  <a:lnTo>
                    <a:pt x="0" y="104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92" name="Freeform 64"/>
            <p:cNvSpPr/>
            <p:nvPr/>
          </p:nvSpPr>
          <p:spPr bwMode="auto">
            <a:xfrm>
              <a:off x="8425083" y="4609861"/>
              <a:ext cx="354556" cy="354556"/>
            </a:xfrm>
            <a:custGeom>
              <a:avLst/>
              <a:gdLst>
                <a:gd name="T0" fmla="*/ 2147483647 w 188"/>
                <a:gd name="T1" fmla="*/ 0 h 188"/>
                <a:gd name="T2" fmla="*/ 2147483647 w 188"/>
                <a:gd name="T3" fmla="*/ 2147483647 h 188"/>
                <a:gd name="T4" fmla="*/ 2147483647 w 188"/>
                <a:gd name="T5" fmla="*/ 2147483647 h 188"/>
                <a:gd name="T6" fmla="*/ 0 w 188"/>
                <a:gd name="T7" fmla="*/ 2147483647 h 188"/>
                <a:gd name="T8" fmla="*/ 2147483647 w 188"/>
                <a:gd name="T9" fmla="*/ 0 h 1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" h="188">
                  <a:moveTo>
                    <a:pt x="150" y="0"/>
                  </a:moveTo>
                  <a:lnTo>
                    <a:pt x="188" y="38"/>
                  </a:lnTo>
                  <a:lnTo>
                    <a:pt x="38" y="188"/>
                  </a:lnTo>
                  <a:lnTo>
                    <a:pt x="0" y="150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93" name="Freeform 65"/>
            <p:cNvSpPr/>
            <p:nvPr/>
          </p:nvSpPr>
          <p:spPr bwMode="auto">
            <a:xfrm>
              <a:off x="8615563" y="4706044"/>
              <a:ext cx="284776" cy="396047"/>
            </a:xfrm>
            <a:custGeom>
              <a:avLst/>
              <a:gdLst>
                <a:gd name="T0" fmla="*/ 2147483647 w 151"/>
                <a:gd name="T1" fmla="*/ 0 h 210"/>
                <a:gd name="T2" fmla="*/ 2147483647 w 151"/>
                <a:gd name="T3" fmla="*/ 2147483647 h 210"/>
                <a:gd name="T4" fmla="*/ 2147483647 w 151"/>
                <a:gd name="T5" fmla="*/ 2147483647 h 210"/>
                <a:gd name="T6" fmla="*/ 0 w 151"/>
                <a:gd name="T7" fmla="*/ 2147483647 h 210"/>
                <a:gd name="T8" fmla="*/ 2147483647 w 151"/>
                <a:gd name="T9" fmla="*/ 0 h 2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1" h="210">
                  <a:moveTo>
                    <a:pt x="103" y="0"/>
                  </a:moveTo>
                  <a:lnTo>
                    <a:pt x="151" y="28"/>
                  </a:lnTo>
                  <a:lnTo>
                    <a:pt x="45" y="210"/>
                  </a:lnTo>
                  <a:lnTo>
                    <a:pt x="0" y="183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94" name="Freeform 66"/>
            <p:cNvSpPr/>
            <p:nvPr/>
          </p:nvSpPr>
          <p:spPr bwMode="auto">
            <a:xfrm>
              <a:off x="8838104" y="4775823"/>
              <a:ext cx="199910" cy="409249"/>
            </a:xfrm>
            <a:custGeom>
              <a:avLst/>
              <a:gdLst>
                <a:gd name="T0" fmla="*/ 2147483647 w 106"/>
                <a:gd name="T1" fmla="*/ 0 h 217"/>
                <a:gd name="T2" fmla="*/ 2147483647 w 106"/>
                <a:gd name="T3" fmla="*/ 2147483647 h 217"/>
                <a:gd name="T4" fmla="*/ 2147483647 w 106"/>
                <a:gd name="T5" fmla="*/ 2147483647 h 217"/>
                <a:gd name="T6" fmla="*/ 0 w 106"/>
                <a:gd name="T7" fmla="*/ 2147483647 h 217"/>
                <a:gd name="T8" fmla="*/ 2147483647 w 106"/>
                <a:gd name="T9" fmla="*/ 0 h 2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6" h="217">
                  <a:moveTo>
                    <a:pt x="53" y="0"/>
                  </a:moveTo>
                  <a:lnTo>
                    <a:pt x="106" y="12"/>
                  </a:lnTo>
                  <a:lnTo>
                    <a:pt x="51" y="217"/>
                  </a:lnTo>
                  <a:lnTo>
                    <a:pt x="0" y="202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95" name="Rectangle 67"/>
            <p:cNvSpPr>
              <a:spLocks noChangeArrowheads="1"/>
            </p:cNvSpPr>
            <p:nvPr/>
          </p:nvSpPr>
          <p:spPr bwMode="auto">
            <a:xfrm>
              <a:off x="9079504" y="4805998"/>
              <a:ext cx="101841" cy="396047"/>
            </a:xfrm>
            <a:prstGeom prst="rect">
              <a:avLst/>
            </a:pr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ea"/>
              </a:endParaRPr>
            </a:p>
          </p:txBody>
        </p:sp>
        <p:sp>
          <p:nvSpPr>
            <p:cNvPr id="7196" name="Freeform 68"/>
            <p:cNvSpPr/>
            <p:nvPr/>
          </p:nvSpPr>
          <p:spPr bwMode="auto">
            <a:xfrm>
              <a:off x="9222835" y="4772051"/>
              <a:ext cx="203681" cy="413021"/>
            </a:xfrm>
            <a:custGeom>
              <a:avLst/>
              <a:gdLst>
                <a:gd name="T0" fmla="*/ 0 w 108"/>
                <a:gd name="T1" fmla="*/ 2147483647 h 219"/>
                <a:gd name="T2" fmla="*/ 2147483647 w 108"/>
                <a:gd name="T3" fmla="*/ 0 h 219"/>
                <a:gd name="T4" fmla="*/ 2147483647 w 108"/>
                <a:gd name="T5" fmla="*/ 2147483647 h 219"/>
                <a:gd name="T6" fmla="*/ 2147483647 w 108"/>
                <a:gd name="T7" fmla="*/ 2147483647 h 219"/>
                <a:gd name="T8" fmla="*/ 0 w 108"/>
                <a:gd name="T9" fmla="*/ 2147483647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8" h="219">
                  <a:moveTo>
                    <a:pt x="0" y="14"/>
                  </a:moveTo>
                  <a:lnTo>
                    <a:pt x="53" y="0"/>
                  </a:lnTo>
                  <a:lnTo>
                    <a:pt x="108" y="204"/>
                  </a:lnTo>
                  <a:lnTo>
                    <a:pt x="55" y="219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97" name="Freeform 69"/>
            <p:cNvSpPr/>
            <p:nvPr/>
          </p:nvSpPr>
          <p:spPr bwMode="auto">
            <a:xfrm>
              <a:off x="9360508" y="4706044"/>
              <a:ext cx="290435" cy="392275"/>
            </a:xfrm>
            <a:custGeom>
              <a:avLst/>
              <a:gdLst>
                <a:gd name="T0" fmla="*/ 0 w 154"/>
                <a:gd name="T1" fmla="*/ 2147483647 h 208"/>
                <a:gd name="T2" fmla="*/ 2147483647 w 154"/>
                <a:gd name="T3" fmla="*/ 0 h 208"/>
                <a:gd name="T4" fmla="*/ 2147483647 w 154"/>
                <a:gd name="T5" fmla="*/ 2147483647 h 208"/>
                <a:gd name="T6" fmla="*/ 2147483647 w 154"/>
                <a:gd name="T7" fmla="*/ 2147483647 h 208"/>
                <a:gd name="T8" fmla="*/ 0 w 154"/>
                <a:gd name="T9" fmla="*/ 2147483647 h 2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4" h="208">
                  <a:moveTo>
                    <a:pt x="0" y="28"/>
                  </a:moveTo>
                  <a:lnTo>
                    <a:pt x="48" y="0"/>
                  </a:lnTo>
                  <a:lnTo>
                    <a:pt x="154" y="183"/>
                  </a:lnTo>
                  <a:lnTo>
                    <a:pt x="106" y="20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888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98" name="Freeform 70"/>
            <p:cNvSpPr/>
            <p:nvPr/>
          </p:nvSpPr>
          <p:spPr bwMode="auto">
            <a:xfrm>
              <a:off x="9481208" y="4606089"/>
              <a:ext cx="354556" cy="354556"/>
            </a:xfrm>
            <a:custGeom>
              <a:avLst/>
              <a:gdLst>
                <a:gd name="T0" fmla="*/ 0 w 188"/>
                <a:gd name="T1" fmla="*/ 2147483647 h 188"/>
                <a:gd name="T2" fmla="*/ 2147483647 w 188"/>
                <a:gd name="T3" fmla="*/ 0 h 188"/>
                <a:gd name="T4" fmla="*/ 2147483647 w 188"/>
                <a:gd name="T5" fmla="*/ 2147483647 h 188"/>
                <a:gd name="T6" fmla="*/ 2147483647 w 188"/>
                <a:gd name="T7" fmla="*/ 2147483647 h 188"/>
                <a:gd name="T8" fmla="*/ 0 w 188"/>
                <a:gd name="T9" fmla="*/ 2147483647 h 18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" h="188">
                  <a:moveTo>
                    <a:pt x="0" y="39"/>
                  </a:moveTo>
                  <a:lnTo>
                    <a:pt x="38" y="0"/>
                  </a:lnTo>
                  <a:lnTo>
                    <a:pt x="188" y="150"/>
                  </a:lnTo>
                  <a:lnTo>
                    <a:pt x="150" y="188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199" name="Freeform 71"/>
            <p:cNvSpPr/>
            <p:nvPr/>
          </p:nvSpPr>
          <p:spPr bwMode="auto">
            <a:xfrm>
              <a:off x="9477436" y="3549963"/>
              <a:ext cx="354556" cy="350785"/>
            </a:xfrm>
            <a:custGeom>
              <a:avLst/>
              <a:gdLst>
                <a:gd name="T0" fmla="*/ 2147483647 w 188"/>
                <a:gd name="T1" fmla="*/ 2147483647 h 186"/>
                <a:gd name="T2" fmla="*/ 0 w 188"/>
                <a:gd name="T3" fmla="*/ 2147483647 h 186"/>
                <a:gd name="T4" fmla="*/ 2147483647 w 188"/>
                <a:gd name="T5" fmla="*/ 0 h 186"/>
                <a:gd name="T6" fmla="*/ 2147483647 w 188"/>
                <a:gd name="T7" fmla="*/ 2147483647 h 186"/>
                <a:gd name="T8" fmla="*/ 2147483647 w 188"/>
                <a:gd name="T9" fmla="*/ 2147483647 h 18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" h="186">
                  <a:moveTo>
                    <a:pt x="39" y="186"/>
                  </a:moveTo>
                  <a:lnTo>
                    <a:pt x="0" y="148"/>
                  </a:lnTo>
                  <a:lnTo>
                    <a:pt x="150" y="0"/>
                  </a:lnTo>
                  <a:lnTo>
                    <a:pt x="188" y="39"/>
                  </a:lnTo>
                  <a:lnTo>
                    <a:pt x="39" y="18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00" name="Freeform 72"/>
            <p:cNvSpPr/>
            <p:nvPr/>
          </p:nvSpPr>
          <p:spPr bwMode="auto">
            <a:xfrm>
              <a:off x="9356736" y="3408518"/>
              <a:ext cx="286663" cy="396047"/>
            </a:xfrm>
            <a:custGeom>
              <a:avLst/>
              <a:gdLst>
                <a:gd name="T0" fmla="*/ 2147483647 w 152"/>
                <a:gd name="T1" fmla="*/ 2147483647 h 210"/>
                <a:gd name="T2" fmla="*/ 0 w 152"/>
                <a:gd name="T3" fmla="*/ 2147483647 h 210"/>
                <a:gd name="T4" fmla="*/ 2147483647 w 152"/>
                <a:gd name="T5" fmla="*/ 0 h 210"/>
                <a:gd name="T6" fmla="*/ 2147483647 w 152"/>
                <a:gd name="T7" fmla="*/ 2147483647 h 210"/>
                <a:gd name="T8" fmla="*/ 2147483647 w 152"/>
                <a:gd name="T9" fmla="*/ 2147483647 h 2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52" h="210">
                  <a:moveTo>
                    <a:pt x="48" y="210"/>
                  </a:moveTo>
                  <a:lnTo>
                    <a:pt x="0" y="183"/>
                  </a:lnTo>
                  <a:lnTo>
                    <a:pt x="106" y="0"/>
                  </a:lnTo>
                  <a:lnTo>
                    <a:pt x="152" y="28"/>
                  </a:lnTo>
                  <a:lnTo>
                    <a:pt x="48" y="2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01" name="Freeform 73"/>
            <p:cNvSpPr/>
            <p:nvPr/>
          </p:nvSpPr>
          <p:spPr bwMode="auto">
            <a:xfrm>
              <a:off x="9220949" y="3327422"/>
              <a:ext cx="198023" cy="413021"/>
            </a:xfrm>
            <a:custGeom>
              <a:avLst/>
              <a:gdLst>
                <a:gd name="T0" fmla="*/ 2147483647 w 105"/>
                <a:gd name="T1" fmla="*/ 2147483647 h 219"/>
                <a:gd name="T2" fmla="*/ 0 w 105"/>
                <a:gd name="T3" fmla="*/ 2147483647 h 219"/>
                <a:gd name="T4" fmla="*/ 2147483647 w 105"/>
                <a:gd name="T5" fmla="*/ 0 h 219"/>
                <a:gd name="T6" fmla="*/ 2147483647 w 105"/>
                <a:gd name="T7" fmla="*/ 2147483647 h 219"/>
                <a:gd name="T8" fmla="*/ 2147483647 w 105"/>
                <a:gd name="T9" fmla="*/ 2147483647 h 21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5" h="219">
                  <a:moveTo>
                    <a:pt x="52" y="219"/>
                  </a:moveTo>
                  <a:lnTo>
                    <a:pt x="0" y="204"/>
                  </a:lnTo>
                  <a:lnTo>
                    <a:pt x="54" y="0"/>
                  </a:lnTo>
                  <a:lnTo>
                    <a:pt x="105" y="14"/>
                  </a:lnTo>
                  <a:lnTo>
                    <a:pt x="52" y="2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02" name="Freeform 76"/>
            <p:cNvSpPr/>
            <p:nvPr/>
          </p:nvSpPr>
          <p:spPr bwMode="auto">
            <a:xfrm>
              <a:off x="9581164" y="4483503"/>
              <a:ext cx="392275" cy="288549"/>
            </a:xfrm>
            <a:custGeom>
              <a:avLst/>
              <a:gdLst>
                <a:gd name="T0" fmla="*/ 0 w 208"/>
                <a:gd name="T1" fmla="*/ 2147483647 h 153"/>
                <a:gd name="T2" fmla="*/ 2147483647 w 208"/>
                <a:gd name="T3" fmla="*/ 0 h 153"/>
                <a:gd name="T4" fmla="*/ 2147483647 w 208"/>
                <a:gd name="T5" fmla="*/ 2147483647 h 153"/>
                <a:gd name="T6" fmla="*/ 2147483647 w 208"/>
                <a:gd name="T7" fmla="*/ 2147483647 h 153"/>
                <a:gd name="T8" fmla="*/ 0 w 208"/>
                <a:gd name="T9" fmla="*/ 2147483647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8" h="153">
                  <a:moveTo>
                    <a:pt x="0" y="47"/>
                  </a:moveTo>
                  <a:lnTo>
                    <a:pt x="26" y="0"/>
                  </a:lnTo>
                  <a:lnTo>
                    <a:pt x="208" y="105"/>
                  </a:lnTo>
                  <a:lnTo>
                    <a:pt x="182" y="153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03" name="Freeform 77"/>
            <p:cNvSpPr/>
            <p:nvPr/>
          </p:nvSpPr>
          <p:spPr bwMode="auto">
            <a:xfrm>
              <a:off x="9647171" y="4345829"/>
              <a:ext cx="409248" cy="201796"/>
            </a:xfrm>
            <a:custGeom>
              <a:avLst/>
              <a:gdLst>
                <a:gd name="T0" fmla="*/ 0 w 217"/>
                <a:gd name="T1" fmla="*/ 2147483647 h 107"/>
                <a:gd name="T2" fmla="*/ 2147483647 w 217"/>
                <a:gd name="T3" fmla="*/ 0 h 107"/>
                <a:gd name="T4" fmla="*/ 2147483647 w 217"/>
                <a:gd name="T5" fmla="*/ 2147483647 h 107"/>
                <a:gd name="T6" fmla="*/ 2147483647 w 217"/>
                <a:gd name="T7" fmla="*/ 2147483647 h 107"/>
                <a:gd name="T8" fmla="*/ 0 w 217"/>
                <a:gd name="T9" fmla="*/ 2147483647 h 10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107">
                  <a:moveTo>
                    <a:pt x="0" y="53"/>
                  </a:moveTo>
                  <a:lnTo>
                    <a:pt x="14" y="0"/>
                  </a:lnTo>
                  <a:lnTo>
                    <a:pt x="217" y="54"/>
                  </a:lnTo>
                  <a:lnTo>
                    <a:pt x="202" y="10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04" name="Rectangle 78"/>
            <p:cNvSpPr>
              <a:spLocks noChangeArrowheads="1"/>
            </p:cNvSpPr>
            <p:nvPr/>
          </p:nvSpPr>
          <p:spPr bwMode="auto">
            <a:xfrm>
              <a:off x="9677346" y="4204384"/>
              <a:ext cx="399819" cy="999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 sz="1600">
                <a:solidFill>
                  <a:schemeClr val="tx1">
                    <a:lumMod val="50000"/>
                    <a:lumOff val="50000"/>
                  </a:schemeClr>
                </a:solidFill>
                <a:ea typeface="+mn-ea"/>
                <a:cs typeface="+mn-ea"/>
              </a:endParaRPr>
            </a:p>
          </p:txBody>
        </p:sp>
        <p:sp>
          <p:nvSpPr>
            <p:cNvPr id="7205" name="Freeform 79"/>
            <p:cNvSpPr/>
            <p:nvPr/>
          </p:nvSpPr>
          <p:spPr bwMode="auto">
            <a:xfrm>
              <a:off x="9647171" y="3959212"/>
              <a:ext cx="409248" cy="203681"/>
            </a:xfrm>
            <a:custGeom>
              <a:avLst/>
              <a:gdLst>
                <a:gd name="T0" fmla="*/ 2147483647 w 217"/>
                <a:gd name="T1" fmla="*/ 2147483647 h 108"/>
                <a:gd name="T2" fmla="*/ 0 w 217"/>
                <a:gd name="T3" fmla="*/ 2147483647 h 108"/>
                <a:gd name="T4" fmla="*/ 2147483647 w 217"/>
                <a:gd name="T5" fmla="*/ 0 h 108"/>
                <a:gd name="T6" fmla="*/ 2147483647 w 217"/>
                <a:gd name="T7" fmla="*/ 2147483647 h 108"/>
                <a:gd name="T8" fmla="*/ 2147483647 w 217"/>
                <a:gd name="T9" fmla="*/ 2147483647 h 1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7" h="108">
                  <a:moveTo>
                    <a:pt x="12" y="108"/>
                  </a:moveTo>
                  <a:lnTo>
                    <a:pt x="0" y="55"/>
                  </a:lnTo>
                  <a:lnTo>
                    <a:pt x="202" y="0"/>
                  </a:lnTo>
                  <a:lnTo>
                    <a:pt x="217" y="53"/>
                  </a:lnTo>
                  <a:lnTo>
                    <a:pt x="12" y="1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7206" name="Freeform 80"/>
            <p:cNvSpPr/>
            <p:nvPr/>
          </p:nvSpPr>
          <p:spPr bwMode="auto">
            <a:xfrm>
              <a:off x="9577392" y="3736672"/>
              <a:ext cx="396047" cy="288549"/>
            </a:xfrm>
            <a:custGeom>
              <a:avLst/>
              <a:gdLst>
                <a:gd name="T0" fmla="*/ 2147483647 w 210"/>
                <a:gd name="T1" fmla="*/ 2147483647 h 153"/>
                <a:gd name="T2" fmla="*/ 0 w 210"/>
                <a:gd name="T3" fmla="*/ 2147483647 h 153"/>
                <a:gd name="T4" fmla="*/ 2147483647 w 210"/>
                <a:gd name="T5" fmla="*/ 0 h 153"/>
                <a:gd name="T6" fmla="*/ 2147483647 w 210"/>
                <a:gd name="T7" fmla="*/ 2147483647 h 153"/>
                <a:gd name="T8" fmla="*/ 2147483647 w 210"/>
                <a:gd name="T9" fmla="*/ 2147483647 h 1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0" h="153">
                  <a:moveTo>
                    <a:pt x="28" y="153"/>
                  </a:moveTo>
                  <a:lnTo>
                    <a:pt x="0" y="106"/>
                  </a:lnTo>
                  <a:lnTo>
                    <a:pt x="183" y="0"/>
                  </a:lnTo>
                  <a:lnTo>
                    <a:pt x="210" y="47"/>
                  </a:lnTo>
                  <a:lnTo>
                    <a:pt x="28" y="15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</p:grpSp>
      <p:sp>
        <p:nvSpPr>
          <p:cNvPr id="79" name="矩形 1"/>
          <p:cNvSpPr>
            <a:spLocks noChangeArrowheads="1"/>
          </p:cNvSpPr>
          <p:nvPr/>
        </p:nvSpPr>
        <p:spPr bwMode="auto">
          <a:xfrm>
            <a:off x="1475391" y="2135188"/>
            <a:ext cx="942693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dirty="0"/>
              <a:t>1.</a:t>
            </a:r>
            <a:r>
              <a:rPr lang="zh-CN" altLang="zh-CN" dirty="0"/>
              <a:t>验证软件是否满足项目计划、需求说明；</a:t>
            </a:r>
          </a:p>
          <a:p>
            <a:r>
              <a:rPr lang="en-US" altLang="zh-CN" dirty="0"/>
              <a:t>2.</a:t>
            </a:r>
            <a:r>
              <a:rPr lang="zh-CN" altLang="zh-CN" dirty="0"/>
              <a:t>通过测试，发现软件缺陷；</a:t>
            </a:r>
          </a:p>
          <a:p>
            <a:r>
              <a:rPr lang="en-US" altLang="zh-CN" dirty="0"/>
              <a:t>3.</a:t>
            </a:r>
            <a:r>
              <a:rPr lang="zh-CN" altLang="zh-CN" dirty="0"/>
              <a:t>为软件产品的质量测量和评价提供依据。</a:t>
            </a:r>
          </a:p>
        </p:txBody>
      </p:sp>
      <p:cxnSp>
        <p:nvCxnSpPr>
          <p:cNvPr id="80" name="直接连接符 79"/>
          <p:cNvCxnSpPr>
            <a:cxnSpLocks noChangeShapeType="1"/>
          </p:cNvCxnSpPr>
          <p:nvPr/>
        </p:nvCxnSpPr>
        <p:spPr bwMode="auto">
          <a:xfrm>
            <a:off x="1456343" y="2022475"/>
            <a:ext cx="9445982" cy="0"/>
          </a:xfrm>
          <a:prstGeom prst="line">
            <a:avLst/>
          </a:prstGeom>
          <a:noFill/>
          <a:ln w="15875">
            <a:solidFill>
              <a:schemeClr val="tx2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TextBox 682"/>
          <p:cNvSpPr txBox="1">
            <a:spLocks noChangeArrowheads="1"/>
          </p:cNvSpPr>
          <p:nvPr/>
        </p:nvSpPr>
        <p:spPr bwMode="auto">
          <a:xfrm>
            <a:off x="2905619" y="3990975"/>
            <a:ext cx="43794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ea"/>
              </a:rPr>
              <a:t>1</a:t>
            </a:r>
            <a:endParaRPr lang="zh-CN" alt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83" name="TextBox 682"/>
          <p:cNvSpPr txBox="1">
            <a:spLocks noChangeArrowheads="1"/>
          </p:cNvSpPr>
          <p:nvPr/>
        </p:nvSpPr>
        <p:spPr bwMode="auto">
          <a:xfrm>
            <a:off x="5915127" y="4003675"/>
            <a:ext cx="43794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ea"/>
              </a:rPr>
              <a:t>2</a:t>
            </a:r>
            <a:endParaRPr lang="zh-CN" alt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84" name="TextBox 682"/>
          <p:cNvSpPr txBox="1">
            <a:spLocks noChangeArrowheads="1"/>
          </p:cNvSpPr>
          <p:nvPr/>
        </p:nvSpPr>
        <p:spPr bwMode="auto">
          <a:xfrm>
            <a:off x="8883364" y="3973513"/>
            <a:ext cx="43794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ea"/>
              </a:rPr>
              <a:t>3</a:t>
            </a:r>
            <a:endParaRPr lang="zh-CN" altLang="en-US" sz="3200" b="1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  <a:cs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测试目的</a:t>
            </a:r>
            <a:endParaRPr lang="zh-CN" altLang="en-US" dirty="0">
              <a:ea typeface="+mn-ea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500"/>
                            </p:stCondLst>
                            <p:childTnLst>
                              <p:par>
                                <p:cTn id="18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000"/>
                            </p:stCondLst>
                            <p:childTnLst>
                              <p:par>
                                <p:cTn id="27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8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82" grpId="0"/>
      <p:bldP spid="83" grpId="0"/>
      <p:bldP spid="8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 bwMode="auto">
          <a:xfrm rot="-5400000">
            <a:off x="2126913" y="2437655"/>
            <a:ext cx="946150" cy="725393"/>
            <a:chOff x="3619848" y="1630017"/>
            <a:chExt cx="700361" cy="636105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3619847" y="1630016"/>
              <a:ext cx="68861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320209" y="1630017"/>
              <a:ext cx="0" cy="63610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/>
          <p:cNvGrpSpPr/>
          <p:nvPr/>
        </p:nvGrpSpPr>
        <p:grpSpPr bwMode="auto">
          <a:xfrm>
            <a:off x="4937278" y="2370140"/>
            <a:ext cx="785711" cy="860425"/>
            <a:chOff x="3631096" y="1630017"/>
            <a:chExt cx="689113" cy="636105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3631096" y="1630017"/>
              <a:ext cx="689113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4320209" y="1630017"/>
              <a:ext cx="0" cy="63610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" name="直接连接符 8"/>
          <p:cNvCxnSpPr>
            <a:stCxn id="28" idx="2"/>
          </p:cNvCxnSpPr>
          <p:nvPr/>
        </p:nvCxnSpPr>
        <p:spPr>
          <a:xfrm flipH="1">
            <a:off x="2167450" y="4341813"/>
            <a:ext cx="0" cy="5461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31" idx="2"/>
            <a:endCxn id="40" idx="0"/>
          </p:cNvCxnSpPr>
          <p:nvPr/>
        </p:nvCxnSpPr>
        <p:spPr>
          <a:xfrm>
            <a:off x="5722988" y="4268790"/>
            <a:ext cx="7936" cy="61912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 bwMode="auto">
          <a:xfrm>
            <a:off x="3149985" y="3835402"/>
            <a:ext cx="204761" cy="1069975"/>
            <a:chOff x="2071791" y="2812635"/>
            <a:chExt cx="180352" cy="791954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2071791" y="2812635"/>
              <a:ext cx="18035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2252143" y="2816160"/>
              <a:ext cx="0" cy="78842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/>
          <p:cNvGrpSpPr/>
          <p:nvPr/>
        </p:nvGrpSpPr>
        <p:grpSpPr bwMode="auto">
          <a:xfrm>
            <a:off x="4535692" y="3800475"/>
            <a:ext cx="204760" cy="1073150"/>
            <a:chOff x="3287264" y="2786684"/>
            <a:chExt cx="180352" cy="794715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3287264" y="2792562"/>
              <a:ext cx="0" cy="788837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3287264" y="2786684"/>
              <a:ext cx="180352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/>
          <p:cNvGrpSpPr/>
          <p:nvPr/>
        </p:nvGrpSpPr>
        <p:grpSpPr bwMode="auto">
          <a:xfrm>
            <a:off x="2962685" y="1716088"/>
            <a:ext cx="1965069" cy="1039812"/>
            <a:chOff x="2365966" y="1238353"/>
            <a:chExt cx="1964869" cy="1039316"/>
          </a:xfrm>
        </p:grpSpPr>
        <p:sp>
          <p:nvSpPr>
            <p:cNvPr id="18" name="圆角矩形 17"/>
            <p:cNvSpPr/>
            <p:nvPr/>
          </p:nvSpPr>
          <p:spPr>
            <a:xfrm>
              <a:off x="2365966" y="1238353"/>
              <a:ext cx="1964869" cy="1039316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</a:endParaRPr>
            </a:p>
          </p:txBody>
        </p:sp>
        <p:grpSp>
          <p:nvGrpSpPr>
            <p:cNvPr id="13347" name="组合 18"/>
            <p:cNvGrpSpPr/>
            <p:nvPr/>
          </p:nvGrpSpPr>
          <p:grpSpPr bwMode="auto">
            <a:xfrm>
              <a:off x="2833900" y="1399236"/>
              <a:ext cx="944562" cy="717550"/>
              <a:chOff x="2692810" y="1446126"/>
              <a:chExt cx="944562" cy="717550"/>
            </a:xfrm>
          </p:grpSpPr>
          <p:sp>
            <p:nvSpPr>
              <p:cNvPr id="13348" name="Freeform 116"/>
              <p:cNvSpPr/>
              <p:nvPr/>
            </p:nvSpPr>
            <p:spPr bwMode="auto">
              <a:xfrm>
                <a:off x="2692810" y="1563601"/>
                <a:ext cx="282575" cy="600075"/>
              </a:xfrm>
              <a:custGeom>
                <a:avLst/>
                <a:gdLst>
                  <a:gd name="T0" fmla="*/ 2147483647 w 41"/>
                  <a:gd name="T1" fmla="*/ 2147483647 h 87"/>
                  <a:gd name="T2" fmla="*/ 2147483647 w 41"/>
                  <a:gd name="T3" fmla="*/ 0 h 87"/>
                  <a:gd name="T4" fmla="*/ 0 w 41"/>
                  <a:gd name="T5" fmla="*/ 2147483647 h 87"/>
                  <a:gd name="T6" fmla="*/ 0 w 41"/>
                  <a:gd name="T7" fmla="*/ 2147483647 h 87"/>
                  <a:gd name="T8" fmla="*/ 0 w 41"/>
                  <a:gd name="T9" fmla="*/ 2147483647 h 87"/>
                  <a:gd name="T10" fmla="*/ 0 w 41"/>
                  <a:gd name="T11" fmla="*/ 2147483647 h 87"/>
                  <a:gd name="T12" fmla="*/ 2147483647 w 41"/>
                  <a:gd name="T13" fmla="*/ 2147483647 h 87"/>
                  <a:gd name="T14" fmla="*/ 2147483647 w 41"/>
                  <a:gd name="T15" fmla="*/ 2147483647 h 87"/>
                  <a:gd name="T16" fmla="*/ 2147483647 w 41"/>
                  <a:gd name="T17" fmla="*/ 2147483647 h 87"/>
                  <a:gd name="T18" fmla="*/ 2147483647 w 41"/>
                  <a:gd name="T19" fmla="*/ 2147483647 h 87"/>
                  <a:gd name="T20" fmla="*/ 2147483647 w 41"/>
                  <a:gd name="T21" fmla="*/ 2147483647 h 87"/>
                  <a:gd name="T22" fmla="*/ 2147483647 w 41"/>
                  <a:gd name="T23" fmla="*/ 2147483647 h 87"/>
                  <a:gd name="T24" fmla="*/ 2147483647 w 41"/>
                  <a:gd name="T25" fmla="*/ 2147483647 h 87"/>
                  <a:gd name="T26" fmla="*/ 2147483647 w 41"/>
                  <a:gd name="T27" fmla="*/ 2147483647 h 87"/>
                  <a:gd name="T28" fmla="*/ 2147483647 w 41"/>
                  <a:gd name="T29" fmla="*/ 2147483647 h 87"/>
                  <a:gd name="T30" fmla="*/ 2147483647 w 41"/>
                  <a:gd name="T31" fmla="*/ 2147483647 h 87"/>
                  <a:gd name="T32" fmla="*/ 2147483647 w 41"/>
                  <a:gd name="T33" fmla="*/ 2147483647 h 87"/>
                  <a:gd name="T34" fmla="*/ 2147483647 w 41"/>
                  <a:gd name="T35" fmla="*/ 2147483647 h 87"/>
                  <a:gd name="T36" fmla="*/ 2147483647 w 41"/>
                  <a:gd name="T37" fmla="*/ 2147483647 h 87"/>
                  <a:gd name="T38" fmla="*/ 2147483647 w 41"/>
                  <a:gd name="T39" fmla="*/ 2147483647 h 87"/>
                  <a:gd name="T40" fmla="*/ 2147483647 w 41"/>
                  <a:gd name="T41" fmla="*/ 2147483647 h 87"/>
                  <a:gd name="T42" fmla="*/ 2147483647 w 41"/>
                  <a:gd name="T43" fmla="*/ 2147483647 h 87"/>
                  <a:gd name="T44" fmla="*/ 2147483647 w 41"/>
                  <a:gd name="T45" fmla="*/ 2147483647 h 87"/>
                  <a:gd name="T46" fmla="*/ 2147483647 w 41"/>
                  <a:gd name="T47" fmla="*/ 2147483647 h 87"/>
                  <a:gd name="T48" fmla="*/ 2147483647 w 41"/>
                  <a:gd name="T49" fmla="*/ 2147483647 h 87"/>
                  <a:gd name="T50" fmla="*/ 2147483647 w 41"/>
                  <a:gd name="T51" fmla="*/ 2147483647 h 87"/>
                  <a:gd name="T52" fmla="*/ 2147483647 w 41"/>
                  <a:gd name="T53" fmla="*/ 2147483647 h 87"/>
                  <a:gd name="T54" fmla="*/ 2147483647 w 41"/>
                  <a:gd name="T55" fmla="*/ 2147483647 h 87"/>
                  <a:gd name="T56" fmla="*/ 2147483647 w 41"/>
                  <a:gd name="T57" fmla="*/ 2147483647 h 87"/>
                  <a:gd name="T58" fmla="*/ 2147483647 w 41"/>
                  <a:gd name="T59" fmla="*/ 2147483647 h 87"/>
                  <a:gd name="T60" fmla="*/ 2147483647 w 41"/>
                  <a:gd name="T61" fmla="*/ 2147483647 h 87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41" h="87">
                    <a:moveTo>
                      <a:pt x="31" y="1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" y="1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41"/>
                      <a:pt x="2" y="43"/>
                      <a:pt x="4" y="43"/>
                    </a:cubicBezTo>
                    <a:cubicBezTo>
                      <a:pt x="6" y="43"/>
                      <a:pt x="7" y="41"/>
                      <a:pt x="7" y="39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82"/>
                      <a:pt x="10" y="82"/>
                      <a:pt x="10" y="82"/>
                    </a:cubicBezTo>
                    <a:cubicBezTo>
                      <a:pt x="10" y="85"/>
                      <a:pt x="12" y="87"/>
                      <a:pt x="15" y="87"/>
                    </a:cubicBezTo>
                    <a:cubicBezTo>
                      <a:pt x="17" y="87"/>
                      <a:pt x="20" y="85"/>
                      <a:pt x="20" y="82"/>
                    </a:cubicBezTo>
                    <a:cubicBezTo>
                      <a:pt x="20" y="44"/>
                      <a:pt x="20" y="44"/>
                      <a:pt x="20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2" y="82"/>
                      <a:pt x="22" y="82"/>
                      <a:pt x="22" y="82"/>
                    </a:cubicBezTo>
                    <a:cubicBezTo>
                      <a:pt x="22" y="85"/>
                      <a:pt x="24" y="87"/>
                      <a:pt x="27" y="87"/>
                    </a:cubicBezTo>
                    <a:cubicBezTo>
                      <a:pt x="29" y="87"/>
                      <a:pt x="31" y="85"/>
                      <a:pt x="31" y="82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41"/>
                      <a:pt x="36" y="43"/>
                      <a:pt x="38" y="43"/>
                    </a:cubicBezTo>
                    <a:cubicBezTo>
                      <a:pt x="40" y="43"/>
                      <a:pt x="41" y="41"/>
                      <a:pt x="41" y="39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6"/>
                      <a:pt x="38" y="1"/>
                      <a:pt x="31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cs typeface="+mn-ea"/>
                </a:endParaRPr>
              </a:p>
            </p:txBody>
          </p:sp>
          <p:sp>
            <p:nvSpPr>
              <p:cNvPr id="13349" name="Oval 117"/>
              <p:cNvSpPr>
                <a:spLocks noChangeArrowheads="1"/>
              </p:cNvSpPr>
              <p:nvPr/>
            </p:nvSpPr>
            <p:spPr bwMode="auto">
              <a:xfrm>
                <a:off x="2781710" y="1446126"/>
                <a:ext cx="111125" cy="11112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rgbClr val="000000"/>
                  </a:solidFill>
                  <a:ea typeface="+mn-ea"/>
                  <a:cs typeface="+mn-ea"/>
                </a:endParaRPr>
              </a:p>
            </p:txBody>
          </p:sp>
          <p:sp>
            <p:nvSpPr>
              <p:cNvPr id="13350" name="Freeform 128"/>
              <p:cNvSpPr/>
              <p:nvPr/>
            </p:nvSpPr>
            <p:spPr bwMode="auto">
              <a:xfrm>
                <a:off x="3023010" y="1563601"/>
                <a:ext cx="284163" cy="600075"/>
              </a:xfrm>
              <a:custGeom>
                <a:avLst/>
                <a:gdLst>
                  <a:gd name="T0" fmla="*/ 2147483647 w 41"/>
                  <a:gd name="T1" fmla="*/ 2147483647 h 87"/>
                  <a:gd name="T2" fmla="*/ 2147483647 w 41"/>
                  <a:gd name="T3" fmla="*/ 0 h 87"/>
                  <a:gd name="T4" fmla="*/ 0 w 41"/>
                  <a:gd name="T5" fmla="*/ 2147483647 h 87"/>
                  <a:gd name="T6" fmla="*/ 0 w 41"/>
                  <a:gd name="T7" fmla="*/ 2147483647 h 87"/>
                  <a:gd name="T8" fmla="*/ 0 w 41"/>
                  <a:gd name="T9" fmla="*/ 2147483647 h 87"/>
                  <a:gd name="T10" fmla="*/ 0 w 41"/>
                  <a:gd name="T11" fmla="*/ 2147483647 h 87"/>
                  <a:gd name="T12" fmla="*/ 2147483647 w 41"/>
                  <a:gd name="T13" fmla="*/ 2147483647 h 87"/>
                  <a:gd name="T14" fmla="*/ 2147483647 w 41"/>
                  <a:gd name="T15" fmla="*/ 2147483647 h 87"/>
                  <a:gd name="T16" fmla="*/ 2147483647 w 41"/>
                  <a:gd name="T17" fmla="*/ 2147483647 h 87"/>
                  <a:gd name="T18" fmla="*/ 2147483647 w 41"/>
                  <a:gd name="T19" fmla="*/ 2147483647 h 87"/>
                  <a:gd name="T20" fmla="*/ 2147483647 w 41"/>
                  <a:gd name="T21" fmla="*/ 2147483647 h 87"/>
                  <a:gd name="T22" fmla="*/ 2147483647 w 41"/>
                  <a:gd name="T23" fmla="*/ 2147483647 h 87"/>
                  <a:gd name="T24" fmla="*/ 2147483647 w 41"/>
                  <a:gd name="T25" fmla="*/ 2147483647 h 87"/>
                  <a:gd name="T26" fmla="*/ 2147483647 w 41"/>
                  <a:gd name="T27" fmla="*/ 2147483647 h 87"/>
                  <a:gd name="T28" fmla="*/ 2147483647 w 41"/>
                  <a:gd name="T29" fmla="*/ 2147483647 h 87"/>
                  <a:gd name="T30" fmla="*/ 2147483647 w 41"/>
                  <a:gd name="T31" fmla="*/ 2147483647 h 87"/>
                  <a:gd name="T32" fmla="*/ 2147483647 w 41"/>
                  <a:gd name="T33" fmla="*/ 2147483647 h 87"/>
                  <a:gd name="T34" fmla="*/ 2147483647 w 41"/>
                  <a:gd name="T35" fmla="*/ 2147483647 h 87"/>
                  <a:gd name="T36" fmla="*/ 2147483647 w 41"/>
                  <a:gd name="T37" fmla="*/ 2147483647 h 87"/>
                  <a:gd name="T38" fmla="*/ 2147483647 w 41"/>
                  <a:gd name="T39" fmla="*/ 2147483647 h 87"/>
                  <a:gd name="T40" fmla="*/ 2147483647 w 41"/>
                  <a:gd name="T41" fmla="*/ 2147483647 h 87"/>
                  <a:gd name="T42" fmla="*/ 2147483647 w 41"/>
                  <a:gd name="T43" fmla="*/ 2147483647 h 87"/>
                  <a:gd name="T44" fmla="*/ 2147483647 w 41"/>
                  <a:gd name="T45" fmla="*/ 2147483647 h 87"/>
                  <a:gd name="T46" fmla="*/ 2147483647 w 41"/>
                  <a:gd name="T47" fmla="*/ 2147483647 h 87"/>
                  <a:gd name="T48" fmla="*/ 2147483647 w 41"/>
                  <a:gd name="T49" fmla="*/ 2147483647 h 87"/>
                  <a:gd name="T50" fmla="*/ 2147483647 w 41"/>
                  <a:gd name="T51" fmla="*/ 2147483647 h 87"/>
                  <a:gd name="T52" fmla="*/ 2147483647 w 41"/>
                  <a:gd name="T53" fmla="*/ 2147483647 h 87"/>
                  <a:gd name="T54" fmla="*/ 2147483647 w 41"/>
                  <a:gd name="T55" fmla="*/ 2147483647 h 87"/>
                  <a:gd name="T56" fmla="*/ 2147483647 w 41"/>
                  <a:gd name="T57" fmla="*/ 2147483647 h 87"/>
                  <a:gd name="T58" fmla="*/ 2147483647 w 41"/>
                  <a:gd name="T59" fmla="*/ 2147483647 h 87"/>
                  <a:gd name="T60" fmla="*/ 2147483647 w 41"/>
                  <a:gd name="T61" fmla="*/ 2147483647 h 87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41" h="87">
                    <a:moveTo>
                      <a:pt x="31" y="1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2" y="1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41"/>
                      <a:pt x="1" y="43"/>
                      <a:pt x="3" y="43"/>
                    </a:cubicBezTo>
                    <a:cubicBezTo>
                      <a:pt x="5" y="43"/>
                      <a:pt x="6" y="41"/>
                      <a:pt x="6" y="39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9" y="82"/>
                      <a:pt x="9" y="82"/>
                      <a:pt x="9" y="82"/>
                    </a:cubicBezTo>
                    <a:cubicBezTo>
                      <a:pt x="9" y="85"/>
                      <a:pt x="12" y="87"/>
                      <a:pt x="14" y="87"/>
                    </a:cubicBezTo>
                    <a:cubicBezTo>
                      <a:pt x="17" y="87"/>
                      <a:pt x="19" y="85"/>
                      <a:pt x="19" y="82"/>
                    </a:cubicBezTo>
                    <a:cubicBezTo>
                      <a:pt x="19" y="44"/>
                      <a:pt x="19" y="44"/>
                      <a:pt x="19" y="44"/>
                    </a:cubicBezTo>
                    <a:cubicBezTo>
                      <a:pt x="21" y="44"/>
                      <a:pt x="21" y="44"/>
                      <a:pt x="21" y="44"/>
                    </a:cubicBezTo>
                    <a:cubicBezTo>
                      <a:pt x="21" y="82"/>
                      <a:pt x="21" y="82"/>
                      <a:pt x="21" y="82"/>
                    </a:cubicBezTo>
                    <a:cubicBezTo>
                      <a:pt x="21" y="85"/>
                      <a:pt x="23" y="87"/>
                      <a:pt x="26" y="87"/>
                    </a:cubicBezTo>
                    <a:cubicBezTo>
                      <a:pt x="29" y="87"/>
                      <a:pt x="31" y="85"/>
                      <a:pt x="31" y="82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3" y="14"/>
                      <a:pt x="33" y="14"/>
                      <a:pt x="33" y="14"/>
                    </a:cubicBezTo>
                    <a:cubicBezTo>
                      <a:pt x="33" y="39"/>
                      <a:pt x="33" y="39"/>
                      <a:pt x="33" y="39"/>
                    </a:cubicBezTo>
                    <a:cubicBezTo>
                      <a:pt x="33" y="41"/>
                      <a:pt x="35" y="43"/>
                      <a:pt x="37" y="43"/>
                    </a:cubicBezTo>
                    <a:cubicBezTo>
                      <a:pt x="39" y="43"/>
                      <a:pt x="41" y="41"/>
                      <a:pt x="41" y="39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6"/>
                      <a:pt x="37" y="1"/>
                      <a:pt x="31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cs typeface="+mn-ea"/>
                </a:endParaRPr>
              </a:p>
            </p:txBody>
          </p:sp>
          <p:sp>
            <p:nvSpPr>
              <p:cNvPr id="13351" name="Oval 129"/>
              <p:cNvSpPr>
                <a:spLocks noChangeArrowheads="1"/>
              </p:cNvSpPr>
              <p:nvPr/>
            </p:nvSpPr>
            <p:spPr bwMode="auto">
              <a:xfrm>
                <a:off x="3107147" y="1446126"/>
                <a:ext cx="109538" cy="11112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rgbClr val="000000"/>
                  </a:solidFill>
                  <a:ea typeface="+mn-ea"/>
                  <a:cs typeface="+mn-ea"/>
                </a:endParaRPr>
              </a:p>
            </p:txBody>
          </p:sp>
          <p:sp>
            <p:nvSpPr>
              <p:cNvPr id="13352" name="Freeform 130"/>
              <p:cNvSpPr/>
              <p:nvPr/>
            </p:nvSpPr>
            <p:spPr bwMode="auto">
              <a:xfrm>
                <a:off x="3354797" y="1563601"/>
                <a:ext cx="282575" cy="600075"/>
              </a:xfrm>
              <a:custGeom>
                <a:avLst/>
                <a:gdLst>
                  <a:gd name="T0" fmla="*/ 2147483647 w 41"/>
                  <a:gd name="T1" fmla="*/ 2147483647 h 87"/>
                  <a:gd name="T2" fmla="*/ 2147483647 w 41"/>
                  <a:gd name="T3" fmla="*/ 0 h 87"/>
                  <a:gd name="T4" fmla="*/ 0 w 41"/>
                  <a:gd name="T5" fmla="*/ 2147483647 h 87"/>
                  <a:gd name="T6" fmla="*/ 0 w 41"/>
                  <a:gd name="T7" fmla="*/ 2147483647 h 87"/>
                  <a:gd name="T8" fmla="*/ 0 w 41"/>
                  <a:gd name="T9" fmla="*/ 2147483647 h 87"/>
                  <a:gd name="T10" fmla="*/ 0 w 41"/>
                  <a:gd name="T11" fmla="*/ 2147483647 h 87"/>
                  <a:gd name="T12" fmla="*/ 2147483647 w 41"/>
                  <a:gd name="T13" fmla="*/ 2147483647 h 87"/>
                  <a:gd name="T14" fmla="*/ 2147483647 w 41"/>
                  <a:gd name="T15" fmla="*/ 2147483647 h 87"/>
                  <a:gd name="T16" fmla="*/ 2147483647 w 41"/>
                  <a:gd name="T17" fmla="*/ 2147483647 h 87"/>
                  <a:gd name="T18" fmla="*/ 2147483647 w 41"/>
                  <a:gd name="T19" fmla="*/ 2147483647 h 87"/>
                  <a:gd name="T20" fmla="*/ 2147483647 w 41"/>
                  <a:gd name="T21" fmla="*/ 2147483647 h 87"/>
                  <a:gd name="T22" fmla="*/ 2147483647 w 41"/>
                  <a:gd name="T23" fmla="*/ 2147483647 h 87"/>
                  <a:gd name="T24" fmla="*/ 2147483647 w 41"/>
                  <a:gd name="T25" fmla="*/ 2147483647 h 87"/>
                  <a:gd name="T26" fmla="*/ 2147483647 w 41"/>
                  <a:gd name="T27" fmla="*/ 2147483647 h 87"/>
                  <a:gd name="T28" fmla="*/ 2147483647 w 41"/>
                  <a:gd name="T29" fmla="*/ 2147483647 h 87"/>
                  <a:gd name="T30" fmla="*/ 2147483647 w 41"/>
                  <a:gd name="T31" fmla="*/ 2147483647 h 87"/>
                  <a:gd name="T32" fmla="*/ 2147483647 w 41"/>
                  <a:gd name="T33" fmla="*/ 2147483647 h 87"/>
                  <a:gd name="T34" fmla="*/ 2147483647 w 41"/>
                  <a:gd name="T35" fmla="*/ 2147483647 h 87"/>
                  <a:gd name="T36" fmla="*/ 2147483647 w 41"/>
                  <a:gd name="T37" fmla="*/ 2147483647 h 87"/>
                  <a:gd name="T38" fmla="*/ 2147483647 w 41"/>
                  <a:gd name="T39" fmla="*/ 2147483647 h 87"/>
                  <a:gd name="T40" fmla="*/ 2147483647 w 41"/>
                  <a:gd name="T41" fmla="*/ 2147483647 h 87"/>
                  <a:gd name="T42" fmla="*/ 2147483647 w 41"/>
                  <a:gd name="T43" fmla="*/ 2147483647 h 87"/>
                  <a:gd name="T44" fmla="*/ 2147483647 w 41"/>
                  <a:gd name="T45" fmla="*/ 2147483647 h 87"/>
                  <a:gd name="T46" fmla="*/ 2147483647 w 41"/>
                  <a:gd name="T47" fmla="*/ 2147483647 h 87"/>
                  <a:gd name="T48" fmla="*/ 2147483647 w 41"/>
                  <a:gd name="T49" fmla="*/ 2147483647 h 87"/>
                  <a:gd name="T50" fmla="*/ 2147483647 w 41"/>
                  <a:gd name="T51" fmla="*/ 2147483647 h 87"/>
                  <a:gd name="T52" fmla="*/ 2147483647 w 41"/>
                  <a:gd name="T53" fmla="*/ 2147483647 h 87"/>
                  <a:gd name="T54" fmla="*/ 2147483647 w 41"/>
                  <a:gd name="T55" fmla="*/ 2147483647 h 87"/>
                  <a:gd name="T56" fmla="*/ 2147483647 w 41"/>
                  <a:gd name="T57" fmla="*/ 2147483647 h 87"/>
                  <a:gd name="T58" fmla="*/ 2147483647 w 41"/>
                  <a:gd name="T59" fmla="*/ 2147483647 h 87"/>
                  <a:gd name="T60" fmla="*/ 2147483647 w 41"/>
                  <a:gd name="T61" fmla="*/ 2147483647 h 87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41" h="87">
                    <a:moveTo>
                      <a:pt x="32" y="1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3" y="1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41"/>
                      <a:pt x="2" y="43"/>
                      <a:pt x="4" y="43"/>
                    </a:cubicBezTo>
                    <a:cubicBezTo>
                      <a:pt x="6" y="43"/>
                      <a:pt x="7" y="41"/>
                      <a:pt x="7" y="39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82"/>
                      <a:pt x="10" y="82"/>
                      <a:pt x="10" y="82"/>
                    </a:cubicBezTo>
                    <a:cubicBezTo>
                      <a:pt x="10" y="85"/>
                      <a:pt x="12" y="87"/>
                      <a:pt x="15" y="87"/>
                    </a:cubicBezTo>
                    <a:cubicBezTo>
                      <a:pt x="18" y="87"/>
                      <a:pt x="20" y="85"/>
                      <a:pt x="20" y="82"/>
                    </a:cubicBezTo>
                    <a:cubicBezTo>
                      <a:pt x="20" y="44"/>
                      <a:pt x="20" y="44"/>
                      <a:pt x="20" y="44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2" y="82"/>
                      <a:pt x="22" y="82"/>
                      <a:pt x="22" y="82"/>
                    </a:cubicBezTo>
                    <a:cubicBezTo>
                      <a:pt x="22" y="85"/>
                      <a:pt x="24" y="87"/>
                      <a:pt x="27" y="87"/>
                    </a:cubicBezTo>
                    <a:cubicBezTo>
                      <a:pt x="29" y="87"/>
                      <a:pt x="32" y="85"/>
                      <a:pt x="32" y="82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41"/>
                      <a:pt x="36" y="43"/>
                      <a:pt x="38" y="43"/>
                    </a:cubicBezTo>
                    <a:cubicBezTo>
                      <a:pt x="40" y="43"/>
                      <a:pt x="41" y="41"/>
                      <a:pt x="41" y="39"/>
                    </a:cubicBezTo>
                    <a:cubicBezTo>
                      <a:pt x="41" y="11"/>
                      <a:pt x="41" y="11"/>
                      <a:pt x="41" y="11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41" y="6"/>
                      <a:pt x="38" y="1"/>
                      <a:pt x="32" y="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cs typeface="+mn-ea"/>
                </a:endParaRPr>
              </a:p>
            </p:txBody>
          </p:sp>
          <p:sp>
            <p:nvSpPr>
              <p:cNvPr id="13353" name="Oval 131"/>
              <p:cNvSpPr>
                <a:spLocks noChangeArrowheads="1"/>
              </p:cNvSpPr>
              <p:nvPr/>
            </p:nvSpPr>
            <p:spPr bwMode="auto">
              <a:xfrm>
                <a:off x="3443697" y="1446126"/>
                <a:ext cx="111125" cy="11112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rgbClr val="000000"/>
                  </a:solidFill>
                  <a:ea typeface="+mn-ea"/>
                  <a:cs typeface="+mn-ea"/>
                </a:endParaRPr>
              </a:p>
            </p:txBody>
          </p:sp>
        </p:grpSp>
      </p:grpSp>
      <p:grpSp>
        <p:nvGrpSpPr>
          <p:cNvPr id="27" name="组合 26"/>
          <p:cNvGrpSpPr/>
          <p:nvPr/>
        </p:nvGrpSpPr>
        <p:grpSpPr bwMode="auto">
          <a:xfrm>
            <a:off x="1184916" y="3302002"/>
            <a:ext cx="1965069" cy="1039813"/>
            <a:chOff x="587547" y="2824206"/>
            <a:chExt cx="1964869" cy="1039316"/>
          </a:xfrm>
        </p:grpSpPr>
        <p:sp>
          <p:nvSpPr>
            <p:cNvPr id="28" name="圆角矩形 27"/>
            <p:cNvSpPr/>
            <p:nvPr/>
          </p:nvSpPr>
          <p:spPr>
            <a:xfrm>
              <a:off x="587547" y="2824206"/>
              <a:ext cx="1964869" cy="103931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</a:endParaRPr>
            </a:p>
          </p:txBody>
        </p:sp>
        <p:pic>
          <p:nvPicPr>
            <p:cNvPr id="13345" name="图片 2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3514" y="2960679"/>
              <a:ext cx="831167" cy="831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0" name="组合 29"/>
          <p:cNvGrpSpPr/>
          <p:nvPr/>
        </p:nvGrpSpPr>
        <p:grpSpPr bwMode="auto">
          <a:xfrm>
            <a:off x="4740454" y="3230565"/>
            <a:ext cx="1965069" cy="1038225"/>
            <a:chOff x="4144383" y="2752530"/>
            <a:chExt cx="1964869" cy="1039316"/>
          </a:xfrm>
        </p:grpSpPr>
        <p:sp>
          <p:nvSpPr>
            <p:cNvPr id="31" name="圆角矩形 30"/>
            <p:cNvSpPr/>
            <p:nvPr/>
          </p:nvSpPr>
          <p:spPr>
            <a:xfrm>
              <a:off x="4144383" y="2752530"/>
              <a:ext cx="1964869" cy="103931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</a:endParaRPr>
            </a:p>
          </p:txBody>
        </p:sp>
        <p:pic>
          <p:nvPicPr>
            <p:cNvPr id="13343" name="图片 3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0820" y="2836941"/>
              <a:ext cx="881732" cy="899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3" name="组合 32"/>
          <p:cNvGrpSpPr/>
          <p:nvPr/>
        </p:nvGrpSpPr>
        <p:grpSpPr bwMode="auto">
          <a:xfrm>
            <a:off x="2954749" y="4887915"/>
            <a:ext cx="801583" cy="949325"/>
            <a:chOff x="2357581" y="4410059"/>
            <a:chExt cx="801062" cy="949720"/>
          </a:xfrm>
        </p:grpSpPr>
        <p:sp>
          <p:nvSpPr>
            <p:cNvPr id="34" name="圆角矩形 33"/>
            <p:cNvSpPr/>
            <p:nvPr/>
          </p:nvSpPr>
          <p:spPr>
            <a:xfrm>
              <a:off x="2357581" y="4410059"/>
              <a:ext cx="801062" cy="94972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</a:endParaRPr>
            </a:p>
          </p:txBody>
        </p:sp>
        <p:pic>
          <p:nvPicPr>
            <p:cNvPr id="13341" name="图片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85211" y="4681984"/>
              <a:ext cx="495463" cy="4954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6" name="组合 35"/>
          <p:cNvGrpSpPr/>
          <p:nvPr/>
        </p:nvGrpSpPr>
        <p:grpSpPr bwMode="auto">
          <a:xfrm>
            <a:off x="4142044" y="4887915"/>
            <a:ext cx="801583" cy="949325"/>
            <a:chOff x="3545712" y="4410059"/>
            <a:chExt cx="801062" cy="949720"/>
          </a:xfrm>
        </p:grpSpPr>
        <p:sp>
          <p:nvSpPr>
            <p:cNvPr id="37" name="圆角矩形 36"/>
            <p:cNvSpPr/>
            <p:nvPr/>
          </p:nvSpPr>
          <p:spPr>
            <a:xfrm>
              <a:off x="3545712" y="4410059"/>
              <a:ext cx="801062" cy="949720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</a:endParaRPr>
            </a:p>
          </p:txBody>
        </p:sp>
        <p:pic>
          <p:nvPicPr>
            <p:cNvPr id="13339" name="图片 3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69736" y="4560172"/>
              <a:ext cx="685041" cy="675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9" name="组合 38"/>
          <p:cNvGrpSpPr/>
          <p:nvPr/>
        </p:nvGrpSpPr>
        <p:grpSpPr bwMode="auto">
          <a:xfrm>
            <a:off x="5330925" y="4887915"/>
            <a:ext cx="799996" cy="949325"/>
            <a:chOff x="4733844" y="4410059"/>
            <a:chExt cx="801062" cy="949720"/>
          </a:xfrm>
        </p:grpSpPr>
        <p:sp>
          <p:nvSpPr>
            <p:cNvPr id="40" name="圆角矩形 39"/>
            <p:cNvSpPr/>
            <p:nvPr/>
          </p:nvSpPr>
          <p:spPr>
            <a:xfrm>
              <a:off x="4733844" y="4410059"/>
              <a:ext cx="801062" cy="949720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</a:endParaRPr>
            </a:p>
          </p:txBody>
        </p:sp>
        <p:pic>
          <p:nvPicPr>
            <p:cNvPr id="13337" name="图片 4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5774" y="4586619"/>
              <a:ext cx="639801" cy="6398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2" name="组合 41"/>
          <p:cNvGrpSpPr/>
          <p:nvPr/>
        </p:nvGrpSpPr>
        <p:grpSpPr bwMode="auto">
          <a:xfrm>
            <a:off x="1767452" y="4887915"/>
            <a:ext cx="799996" cy="949325"/>
            <a:chOff x="1169450" y="4410059"/>
            <a:chExt cx="801062" cy="949720"/>
          </a:xfrm>
        </p:grpSpPr>
        <p:sp>
          <p:nvSpPr>
            <p:cNvPr id="43" name="圆角矩形 42"/>
            <p:cNvSpPr/>
            <p:nvPr/>
          </p:nvSpPr>
          <p:spPr>
            <a:xfrm>
              <a:off x="1169450" y="4410059"/>
              <a:ext cx="801062" cy="94972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</a:endParaRPr>
            </a:p>
          </p:txBody>
        </p:sp>
        <p:pic>
          <p:nvPicPr>
            <p:cNvPr id="13335" name="图片 4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93581" y="4543417"/>
              <a:ext cx="692490" cy="6830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测试类别</a:t>
            </a:r>
            <a:endParaRPr lang="zh-CN" altLang="en-US" dirty="0">
              <a:ea typeface="+mn-ea"/>
              <a:cs typeface="+mn-ea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AB2D989-8325-445C-9C9C-546B181B537E}"/>
              </a:ext>
            </a:extLst>
          </p:cNvPr>
          <p:cNvSpPr/>
          <p:nvPr/>
        </p:nvSpPr>
        <p:spPr>
          <a:xfrm>
            <a:off x="7403060" y="2235994"/>
            <a:ext cx="6096000" cy="34778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1.</a:t>
            </a:r>
            <a:r>
              <a:rPr lang="zh-CN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单元测试</a:t>
            </a:r>
          </a:p>
          <a:p>
            <a:r>
              <a:rPr lang="en-US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2.</a:t>
            </a:r>
            <a:r>
              <a:rPr lang="zh-CN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集成测试</a:t>
            </a:r>
          </a:p>
          <a:p>
            <a:r>
              <a:rPr lang="en-US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3.</a:t>
            </a:r>
            <a:r>
              <a:rPr lang="zh-CN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确认测试</a:t>
            </a:r>
          </a:p>
          <a:p>
            <a:r>
              <a:rPr lang="en-US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4.</a:t>
            </a:r>
            <a:r>
              <a:rPr lang="zh-CN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白盒测试</a:t>
            </a:r>
          </a:p>
          <a:p>
            <a:r>
              <a:rPr lang="en-US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5.</a:t>
            </a:r>
            <a:r>
              <a:rPr lang="zh-CN" altLang="zh-CN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黑盒测试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cs typeface="+mn-ea"/>
              </a:rPr>
              <a:t>测试模块</a:t>
            </a:r>
            <a:endParaRPr lang="zh-CN" altLang="en-US" dirty="0">
              <a:ea typeface="+mn-ea"/>
              <a:cs typeface="+mn-ea"/>
            </a:endParaRPr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E551975B-CEFF-4FE8-9EF3-33B4695411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54106"/>
              </p:ext>
            </p:extLst>
          </p:nvPr>
        </p:nvGraphicFramePr>
        <p:xfrm>
          <a:off x="1544715" y="949910"/>
          <a:ext cx="8682360" cy="53266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88538">
                  <a:extLst>
                    <a:ext uri="{9D8B030D-6E8A-4147-A177-3AD203B41FA5}">
                      <a16:colId xmlns:a16="http://schemas.microsoft.com/office/drawing/2014/main" val="1084164877"/>
                    </a:ext>
                  </a:extLst>
                </a:gridCol>
                <a:gridCol w="2896911">
                  <a:extLst>
                    <a:ext uri="{9D8B030D-6E8A-4147-A177-3AD203B41FA5}">
                      <a16:colId xmlns:a16="http://schemas.microsoft.com/office/drawing/2014/main" val="250855458"/>
                    </a:ext>
                  </a:extLst>
                </a:gridCol>
                <a:gridCol w="2896911">
                  <a:extLst>
                    <a:ext uri="{9D8B030D-6E8A-4147-A177-3AD203B41FA5}">
                      <a16:colId xmlns:a16="http://schemas.microsoft.com/office/drawing/2014/main" val="1646922589"/>
                    </a:ext>
                  </a:extLst>
                </a:gridCol>
              </a:tblGrid>
              <a:tr h="409739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测试模块：首页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204797"/>
                  </a:ext>
                </a:extLst>
              </a:tr>
              <a:tr h="409739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标识符：</a:t>
                      </a: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1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0650741"/>
                  </a:ext>
                </a:extLst>
              </a:tr>
              <a:tr h="1229216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测试项：</a:t>
                      </a:r>
                    </a:p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用户通过输入关键字查询包含关键字的商品信息</a:t>
                      </a:r>
                    </a:p>
                    <a:p>
                      <a:pPr marL="342900" lvl="0" indent="-342900" algn="just"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用户通过划动屏幕进行全部商品浏览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9436307"/>
                  </a:ext>
                </a:extLst>
              </a:tr>
              <a:tr h="409739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测试环境：微信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7273445"/>
                  </a:ext>
                </a:extLst>
              </a:tr>
              <a:tr h="409739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前置条件：能够运行微信小程序 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288304"/>
                  </a:ext>
                </a:extLst>
              </a:tr>
              <a:tr h="1229216">
                <a:tc grid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操作步骤：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1.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点击输入框输入关键字，点击搜索，浏览包含关键字的商品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2.</a:t>
                      </a: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划动屏幕浏览全部商品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8766658"/>
                  </a:ext>
                </a:extLst>
              </a:tr>
              <a:tr h="40973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输入数据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期望输出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实际结果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23174223"/>
                  </a:ext>
                </a:extLst>
              </a:tr>
              <a:tr h="40973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关键字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包含关键字的全部商品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包含关键字的全部商品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41189955"/>
                  </a:ext>
                </a:extLst>
              </a:tr>
              <a:tr h="409739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划动屏幕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全部商品</a:t>
                      </a:r>
                      <a:endParaRPr lang="zh-CN" sz="2000" kern="10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  <a:latin typeface="华文楷体" panose="02010600040101010101" pitchFamily="2" charset="-122"/>
                          <a:ea typeface="华文楷体" panose="02010600040101010101" pitchFamily="2" charset="-122"/>
                        </a:rPr>
                        <a:t>全部商品</a:t>
                      </a:r>
                      <a:endParaRPr lang="zh-CN" sz="2000" kern="100" dirty="0"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7993704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ADVANCE_TIME" val="0.00"/>
  <p:tag name="ISPRING_SLIDE_INDENT_LEVEL" val="0"/>
  <p:tag name="ISPRING_CUSTOM_TIMING_USED" val="0"/>
</p:tagLst>
</file>

<file path=ppt/theme/theme1.xml><?xml version="1.0" encoding="utf-8"?>
<a:theme xmlns:a="http://schemas.openxmlformats.org/drawingml/2006/main" name="Office 主题">
  <a:themeElements>
    <a:clrScheme name="自定义 690">
      <a:dk1>
        <a:sysClr val="windowText" lastClr="000000"/>
      </a:dk1>
      <a:lt1>
        <a:sysClr val="window" lastClr="FFFFFF"/>
      </a:lt1>
      <a:dk2>
        <a:srgbClr val="6BB177"/>
      </a:dk2>
      <a:lt2>
        <a:srgbClr val="B85F9C"/>
      </a:lt2>
      <a:accent1>
        <a:srgbClr val="B85F9C"/>
      </a:accent1>
      <a:accent2>
        <a:srgbClr val="EA91B1"/>
      </a:accent2>
      <a:accent3>
        <a:srgbClr val="6BB177"/>
      </a:accent3>
      <a:accent4>
        <a:srgbClr val="B85F9C"/>
      </a:accent4>
      <a:accent5>
        <a:srgbClr val="EA91B1"/>
      </a:accent5>
      <a:accent6>
        <a:srgbClr val="6BB177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商务多彩蓝粉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7375E"/>
      </a:accent1>
      <a:accent2>
        <a:srgbClr val="FF5215"/>
      </a:accent2>
      <a:accent3>
        <a:srgbClr val="31859C"/>
      </a:accent3>
      <a:accent4>
        <a:srgbClr val="FF8860"/>
      </a:accent4>
      <a:accent5>
        <a:srgbClr val="262626"/>
      </a:accent5>
      <a:accent6>
        <a:srgbClr val="31859C"/>
      </a:accent6>
      <a:hlink>
        <a:srgbClr val="0000FF"/>
      </a:hlink>
      <a:folHlink>
        <a:srgbClr val="800080"/>
      </a:folHlink>
    </a:clrScheme>
    <a:fontScheme name="Custom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2895</Words>
  <Application>Microsoft Office PowerPoint</Application>
  <PresentationFormat>宽屏</PresentationFormat>
  <Paragraphs>545</Paragraphs>
  <Slides>37</Slides>
  <Notes>11</Notes>
  <HiddenSlides>0</HiddenSlides>
  <MMClips>2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37</vt:i4>
      </vt:variant>
    </vt:vector>
  </HeadingPairs>
  <TitlesOfParts>
    <vt:vector size="50" baseType="lpstr">
      <vt:lpstr>Microsoft YaHei UI</vt:lpstr>
      <vt:lpstr>等线</vt:lpstr>
      <vt:lpstr>华文行楷</vt:lpstr>
      <vt:lpstr>华文楷体</vt:lpstr>
      <vt:lpstr>微软雅黑</vt:lpstr>
      <vt:lpstr>Arial</vt:lpstr>
      <vt:lpstr>Arial Black</vt:lpstr>
      <vt:lpstr>Calibri</vt:lpstr>
      <vt:lpstr>Consolas</vt:lpstr>
      <vt:lpstr>Impact</vt:lpstr>
      <vt:lpstr>Symbol</vt:lpstr>
      <vt:lpstr>Office 主题</vt:lpstr>
      <vt:lpstr>Custom Design</vt:lpstr>
      <vt:lpstr>PowerPoint 演示文稿</vt:lpstr>
      <vt:lpstr>PowerPoint 演示文稿</vt:lpstr>
      <vt:lpstr>PowerPoint 演示文稿</vt:lpstr>
      <vt:lpstr>编写目的</vt:lpstr>
      <vt:lpstr>背景</vt:lpstr>
      <vt:lpstr>PowerPoint 演示文稿</vt:lpstr>
      <vt:lpstr>测试目的</vt:lpstr>
      <vt:lpstr>测试类别</vt:lpstr>
      <vt:lpstr>测试模块</vt:lpstr>
      <vt:lpstr>测试模块</vt:lpstr>
      <vt:lpstr>测试模块</vt:lpstr>
      <vt:lpstr>测试模块</vt:lpstr>
      <vt:lpstr>测试模块</vt:lpstr>
      <vt:lpstr>测试管理</vt:lpstr>
      <vt:lpstr>PowerPoint 演示文稿</vt:lpstr>
      <vt:lpstr>单元测试</vt:lpstr>
      <vt:lpstr>单元测试</vt:lpstr>
      <vt:lpstr>单元测试</vt:lpstr>
      <vt:lpstr>集成测试</vt:lpstr>
      <vt:lpstr>集成测试</vt:lpstr>
      <vt:lpstr>确认测试之α测试</vt:lpstr>
      <vt:lpstr>白盒测试</vt:lpstr>
      <vt:lpstr>黑盒测试</vt:lpstr>
      <vt:lpstr>PowerPoint 演示文稿</vt:lpstr>
      <vt:lpstr>测试时间</vt:lpstr>
      <vt:lpstr>PowerPoint 演示文稿</vt:lpstr>
      <vt:lpstr>软件能力</vt:lpstr>
      <vt:lpstr>建议</vt:lpstr>
      <vt:lpstr>PowerPoint 演示文稿</vt:lpstr>
      <vt:lpstr>系统名称</vt:lpstr>
      <vt:lpstr>源代码清单</vt:lpstr>
      <vt:lpstr>源代码清单</vt:lpstr>
      <vt:lpstr>源代码清单</vt:lpstr>
      <vt:lpstr>更新配置管理系统</vt:lpstr>
      <vt:lpstr>会议记录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小清新PPT</dc:title>
  <dc:subject>RP</dc:subject>
  <dc:creator>rabbitbaby</dc:creator>
  <cp:keywords>RP</cp:keywords>
  <dc:description>RP</dc:description>
  <cp:lastModifiedBy>qiao hanyue</cp:lastModifiedBy>
  <cp:revision>24</cp:revision>
  <dcterms:created xsi:type="dcterms:W3CDTF">2015-05-05T08:02:00Z</dcterms:created>
  <dcterms:modified xsi:type="dcterms:W3CDTF">2019-06-01T04:53:08Z</dcterms:modified>
  <cp:category>RP</cp:category>
  <cp:contentStatus>RP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2052-10.1.0.6393</vt:lpwstr>
  </property>
</Properties>
</file>

<file path=docProps/thumbnail.jpeg>
</file>